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29" r:id="rId3"/>
    <p:sldId id="330" r:id="rId4"/>
    <p:sldId id="331" r:id="rId5"/>
    <p:sldId id="332" r:id="rId6"/>
    <p:sldId id="333" r:id="rId7"/>
    <p:sldId id="335" r:id="rId8"/>
    <p:sldId id="336" r:id="rId9"/>
    <p:sldId id="337" r:id="rId10"/>
    <p:sldId id="590" r:id="rId11"/>
    <p:sldId id="594" r:id="rId12"/>
    <p:sldId id="595" r:id="rId13"/>
    <p:sldId id="596"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67" r:id="rId30"/>
    <p:sldId id="368" r:id="rId31"/>
    <p:sldId id="369" r:id="rId32"/>
    <p:sldId id="370" r:id="rId33"/>
    <p:sldId id="371" r:id="rId34"/>
    <p:sldId id="3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1"/>
  </p:normalViewPr>
  <p:slideViewPr>
    <p:cSldViewPr snapToGrid="0" snapToObjects="1">
      <p:cViewPr varScale="1">
        <p:scale>
          <a:sx n="116" d="100"/>
          <a:sy n="116"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6D1C4-C8E7-3B4E-8C62-EF8B2B2544F5}" type="datetimeFigureOut">
              <a:rPr lang="en-US" smtClean="0"/>
              <a:t>11/14/19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57BD3-1458-FE45-AFDA-3EE897217E9D}" type="slidenum">
              <a:rPr lang="en-US" smtClean="0"/>
              <a:t>‹#›</a:t>
            </a:fld>
            <a:endParaRPr lang="en-US"/>
          </a:p>
        </p:txBody>
      </p:sp>
    </p:spTree>
    <p:extLst>
      <p:ext uri="{BB962C8B-B14F-4D97-AF65-F5344CB8AC3E}">
        <p14:creationId xmlns:p14="http://schemas.microsoft.com/office/powerpoint/2010/main" val="94966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466D39A6-93C5-4A42-81BB-054C4C7F50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854B615-D1BC-0744-B8D0-C1CAA6C66AED}" type="slidenum">
              <a:rPr lang="en-US" altLang="en-US" smtClean="0"/>
              <a:pPr>
                <a:spcBef>
                  <a:spcPct val="0"/>
                </a:spcBef>
              </a:pPr>
              <a:t>3</a:t>
            </a:fld>
            <a:endParaRPr lang="en-US" altLang="en-US"/>
          </a:p>
        </p:txBody>
      </p:sp>
      <p:sp>
        <p:nvSpPr>
          <p:cNvPr id="36866" name="Rectangle 2">
            <a:extLst>
              <a:ext uri="{FF2B5EF4-FFF2-40B4-BE49-F238E27FC236}">
                <a16:creationId xmlns:a16="http://schemas.microsoft.com/office/drawing/2014/main" id="{91C05472-E7EC-CB44-A373-55C157E82D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044CE589-584C-E24F-BC92-68BBC302A7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5-7ab </a:t>
            </a:r>
            <a:r>
              <a:rPr lang="en-US" altLang="en-US"/>
              <a:t>Consequences of a double exchange occurring between two nonsister chromatids. Because the exchanges involve only two chromatids, two noncrossover gametes and two double-crossover gametes are produced. The photograph illustrates several chiasmata found in a tetrad isolated during the first meiotic prophase stage.</a:t>
            </a:r>
            <a:endParaRPr lang="en-GB" altLang="en-US"/>
          </a:p>
        </p:txBody>
      </p:sp>
    </p:spTree>
    <p:extLst>
      <p:ext uri="{BB962C8B-B14F-4D97-AF65-F5344CB8AC3E}">
        <p14:creationId xmlns:p14="http://schemas.microsoft.com/office/powerpoint/2010/main" val="32777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4BBDBA00-BF8A-2F4D-99C2-012D858976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34D9722-574B-F942-BC0C-ADCCE8060E8A}" type="slidenum">
              <a:rPr lang="en-US" altLang="en-US" smtClean="0"/>
              <a:pPr>
                <a:spcBef>
                  <a:spcPct val="0"/>
                </a:spcBef>
              </a:pPr>
              <a:t>5</a:t>
            </a:fld>
            <a:endParaRPr lang="en-US" altLang="en-US"/>
          </a:p>
        </p:txBody>
      </p:sp>
      <p:sp>
        <p:nvSpPr>
          <p:cNvPr id="39938" name="Rectangle 2">
            <a:extLst>
              <a:ext uri="{FF2B5EF4-FFF2-40B4-BE49-F238E27FC236}">
                <a16:creationId xmlns:a16="http://schemas.microsoft.com/office/drawing/2014/main" id="{5ACF55D8-0448-8C46-A918-9985E92A9C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B35CA7BF-5C96-E140-B796-FEA5DD81DE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5-12 </a:t>
            </a:r>
            <a:r>
              <a:rPr lang="en-US" altLang="en-US"/>
              <a:t>Three types of double exchanges that may occur between two genes. Two of them, (b) and (c), involve more than two chromatids. In each case, the detectable recombinant chromatids are bracketed.</a:t>
            </a:r>
            <a:endParaRPr lang="en-GB" altLang="en-US"/>
          </a:p>
        </p:txBody>
      </p:sp>
    </p:spTree>
    <p:extLst>
      <p:ext uri="{BB962C8B-B14F-4D97-AF65-F5344CB8AC3E}">
        <p14:creationId xmlns:p14="http://schemas.microsoft.com/office/powerpoint/2010/main" val="417954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012F757-205B-7F45-84FC-12A8450A6C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B8EBE2-260B-324E-B231-0A315E25D1AE}" type="slidenum">
              <a:rPr lang="en-US" altLang="en-US" smtClean="0"/>
              <a:pPr>
                <a:spcBef>
                  <a:spcPct val="0"/>
                </a:spcBef>
              </a:pPr>
              <a:t>8</a:t>
            </a:fld>
            <a:endParaRPr lang="en-US" altLang="en-US"/>
          </a:p>
        </p:txBody>
      </p:sp>
      <p:sp>
        <p:nvSpPr>
          <p:cNvPr id="45058" name="Rectangle 2">
            <a:extLst>
              <a:ext uri="{FF2B5EF4-FFF2-40B4-BE49-F238E27FC236}">
                <a16:creationId xmlns:a16="http://schemas.microsoft.com/office/drawing/2014/main" id="{54A58E62-C392-1548-AE55-ACEEDD63BA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FB2645D7-1AF8-BD42-B4DC-2AA2143B64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5-4 </a:t>
            </a:r>
            <a:r>
              <a:rPr lang="en-US" altLang="en-US"/>
              <a:t>A map of the yellow (y), white (w), and miniature (m) genes on the X chromosome of Drosophila melanogaster. Each number represents the percentage of recombinant offspring produced in one of three crosses, each involving two different genes.</a:t>
            </a:r>
            <a:endParaRPr lang="en-GB" altLang="en-US"/>
          </a:p>
        </p:txBody>
      </p:sp>
    </p:spTree>
    <p:extLst>
      <p:ext uri="{BB962C8B-B14F-4D97-AF65-F5344CB8AC3E}">
        <p14:creationId xmlns:p14="http://schemas.microsoft.com/office/powerpoint/2010/main" val="18869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9187D0D3-9193-FD4F-82D5-8BF6B4375C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2D3FAF-AFCD-B14B-89C1-7E47A9637056}" type="slidenum">
              <a:rPr lang="en-US" altLang="en-US" smtClean="0"/>
              <a:pPr>
                <a:spcBef>
                  <a:spcPct val="0"/>
                </a:spcBef>
              </a:pPr>
              <a:t>16</a:t>
            </a:fld>
            <a:endParaRPr lang="en-US" altLang="en-US"/>
          </a:p>
        </p:txBody>
      </p:sp>
      <p:sp>
        <p:nvSpPr>
          <p:cNvPr id="56322" name="Rectangle 2">
            <a:extLst>
              <a:ext uri="{FF2B5EF4-FFF2-40B4-BE49-F238E27FC236}">
                <a16:creationId xmlns:a16="http://schemas.microsoft.com/office/drawing/2014/main" id="{C892E48B-8CF2-7247-9ABF-E2839F98C7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7958BB4C-9077-0E42-8A76-044BAAA1E5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5-7ab </a:t>
            </a:r>
            <a:r>
              <a:rPr lang="en-US" altLang="en-US"/>
              <a:t>Consequences of a double exchange occurring between two nonsister chromatids. Because the exchanges involve only two chromatids, two noncrossover gametes and two double-crossover gametes are produced. The photograph illustrates several chiasmata found in a tetrad isolated during the first meiotic prophase stage.</a:t>
            </a:r>
            <a:endParaRPr lang="en-GB" altLang="en-US"/>
          </a:p>
        </p:txBody>
      </p:sp>
    </p:spTree>
    <p:extLst>
      <p:ext uri="{BB962C8B-B14F-4D97-AF65-F5344CB8AC3E}">
        <p14:creationId xmlns:p14="http://schemas.microsoft.com/office/powerpoint/2010/main" val="14330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E9E5560D-FC18-2340-A751-0316EFECAD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017FD3B8-85C9-3D42-ACC5-E76A225E07FF}" type="slidenum">
              <a:rPr lang="en-US" altLang="en-US"/>
              <a:pPr algn="r" eaLnBrk="1" hangingPunct="1">
                <a:spcBef>
                  <a:spcPct val="0"/>
                </a:spcBef>
              </a:pPr>
              <a:t>24</a:t>
            </a:fld>
            <a:endParaRPr lang="en-US" altLang="en-US"/>
          </a:p>
        </p:txBody>
      </p:sp>
      <p:sp>
        <p:nvSpPr>
          <p:cNvPr id="65538" name="Rectangle 2">
            <a:extLst>
              <a:ext uri="{FF2B5EF4-FFF2-40B4-BE49-F238E27FC236}">
                <a16:creationId xmlns:a16="http://schemas.microsoft.com/office/drawing/2014/main" id="{6423DF8A-3C21-334B-AEBF-A472760AF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A7AB69BB-150F-1B45-BF7D-55FEF8532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5-8 </a:t>
            </a:r>
            <a:r>
              <a:rPr lang="en-US" altLang="en-US">
                <a:latin typeface="LegacySans-Medium"/>
              </a:rPr>
              <a:t>A three-point mapping cross involving the </a:t>
            </a:r>
            <a:r>
              <a:rPr lang="en-US" altLang="en-US" i="1">
                <a:latin typeface="LegacySans-Medium"/>
              </a:rPr>
              <a:t>yellow </a:t>
            </a:r>
            <a:r>
              <a:rPr lang="en-US" altLang="en-US">
                <a:latin typeface="LegacySans-Medium"/>
              </a:rPr>
              <a:t>(</a:t>
            </a:r>
            <a:r>
              <a:rPr lang="en-US" altLang="en-US" i="1">
                <a:latin typeface="LegacySans-Medium"/>
              </a:rPr>
              <a:t>y </a:t>
            </a:r>
            <a:r>
              <a:rPr lang="en-US" altLang="en-US">
                <a:latin typeface="LegacySans-Medium"/>
              </a:rPr>
              <a:t>or y</a:t>
            </a:r>
            <a:r>
              <a:rPr lang="en-US" altLang="en-US" baseline="30000">
                <a:latin typeface="LegacySans-Medium"/>
              </a:rPr>
              <a:t>+</a:t>
            </a:r>
            <a:r>
              <a:rPr lang="en-US" altLang="en-US">
                <a:latin typeface="LegacySans-Medium"/>
              </a:rPr>
              <a:t>), </a:t>
            </a:r>
            <a:r>
              <a:rPr lang="en-US" altLang="en-US" i="1">
                <a:latin typeface="LegacySans-Medium"/>
              </a:rPr>
              <a:t>white </a:t>
            </a:r>
            <a:r>
              <a:rPr lang="en-US" altLang="en-US">
                <a:latin typeface="LegacySans-Medium"/>
              </a:rPr>
              <a:t>(</a:t>
            </a:r>
            <a:r>
              <a:rPr lang="en-US" altLang="en-US" i="1">
                <a:latin typeface="LegacySans-Medium"/>
              </a:rPr>
              <a:t>w </a:t>
            </a:r>
            <a:r>
              <a:rPr lang="en-US" altLang="en-US">
                <a:latin typeface="LegacySans-Medium"/>
              </a:rPr>
              <a:t>or w</a:t>
            </a:r>
            <a:r>
              <a:rPr lang="en-US" altLang="en-US" baseline="30000">
                <a:latin typeface="LegacySans-Medium"/>
              </a:rPr>
              <a:t>+</a:t>
            </a:r>
            <a:r>
              <a:rPr lang="en-US" altLang="en-US">
                <a:latin typeface="LegacySans-Medium"/>
              </a:rPr>
              <a:t>), and </a:t>
            </a:r>
            <a:r>
              <a:rPr lang="en-US" altLang="en-US" i="1">
                <a:latin typeface="LegacySans-Medium"/>
              </a:rPr>
              <a:t>echinus </a:t>
            </a:r>
            <a:r>
              <a:rPr lang="en-US" altLang="en-US">
                <a:latin typeface="LegacySans-Medium"/>
              </a:rPr>
              <a:t>(</a:t>
            </a:r>
            <a:r>
              <a:rPr lang="en-US" altLang="en-US" i="1">
                <a:latin typeface="LegacySans-Medium"/>
              </a:rPr>
              <a:t>ec </a:t>
            </a:r>
            <a:r>
              <a:rPr lang="en-US" altLang="en-US">
                <a:latin typeface="LegacySans-Medium"/>
              </a:rPr>
              <a:t>or ec</a:t>
            </a:r>
            <a:r>
              <a:rPr lang="en-US" altLang="en-US" baseline="30000">
                <a:latin typeface="LegacySans-Medium"/>
              </a:rPr>
              <a:t>+</a:t>
            </a:r>
            <a:r>
              <a:rPr lang="en-US" altLang="en-US">
                <a:latin typeface="LegacySans-Medium"/>
              </a:rPr>
              <a:t>) genes in </a:t>
            </a:r>
            <a:r>
              <a:rPr lang="en-US" altLang="en-US" i="1">
                <a:latin typeface="LegacySans-Medium"/>
              </a:rPr>
              <a:t>Drosophila melanogaster</a:t>
            </a:r>
            <a:r>
              <a:rPr lang="en-US" altLang="en-US">
                <a:latin typeface="LegacySans-Medium"/>
              </a:rPr>
              <a:t>. NCO, SCO, and DCO refer to noncrossover, single-crossover, and double-crossover groups, respectively. Centromeres are not drawn on the chromosomes, and only two nonsister chromatids are initially shown in the left-hand column.</a:t>
            </a:r>
          </a:p>
        </p:txBody>
      </p:sp>
    </p:spTree>
    <p:extLst>
      <p:ext uri="{BB962C8B-B14F-4D97-AF65-F5344CB8AC3E}">
        <p14:creationId xmlns:p14="http://schemas.microsoft.com/office/powerpoint/2010/main" val="60037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DD47C844-98C9-FE4E-86AE-2A200081FF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E884877-912C-314C-91E4-36A3B58412AA}" type="slidenum">
              <a:rPr lang="en-US" altLang="en-US"/>
              <a:pPr algn="r" eaLnBrk="1" hangingPunct="1">
                <a:spcBef>
                  <a:spcPct val="0"/>
                </a:spcBef>
              </a:pPr>
              <a:t>25</a:t>
            </a:fld>
            <a:endParaRPr lang="en-US" altLang="en-US"/>
          </a:p>
        </p:txBody>
      </p:sp>
      <p:sp>
        <p:nvSpPr>
          <p:cNvPr id="67586" name="Rectangle 2">
            <a:extLst>
              <a:ext uri="{FF2B5EF4-FFF2-40B4-BE49-F238E27FC236}">
                <a16:creationId xmlns:a16="http://schemas.microsoft.com/office/drawing/2014/main" id="{93CD5C30-072C-B248-A0D8-3AF64C171A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E47308C-830A-9F40-B75D-303FE8D6D0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5-8 </a:t>
            </a:r>
            <a:r>
              <a:rPr lang="en-US" altLang="en-US">
                <a:latin typeface="LegacySans-Medium"/>
              </a:rPr>
              <a:t>A three-point mapping cross involving the </a:t>
            </a:r>
            <a:r>
              <a:rPr lang="en-US" altLang="en-US" i="1">
                <a:latin typeface="LegacySans-Medium"/>
              </a:rPr>
              <a:t>yellow </a:t>
            </a:r>
            <a:r>
              <a:rPr lang="en-US" altLang="en-US">
                <a:latin typeface="LegacySans-Medium"/>
              </a:rPr>
              <a:t>(</a:t>
            </a:r>
            <a:r>
              <a:rPr lang="en-US" altLang="en-US" i="1">
                <a:latin typeface="LegacySans-Medium"/>
              </a:rPr>
              <a:t>y </a:t>
            </a:r>
            <a:r>
              <a:rPr lang="en-US" altLang="en-US">
                <a:latin typeface="LegacySans-Medium"/>
              </a:rPr>
              <a:t>or y</a:t>
            </a:r>
            <a:r>
              <a:rPr lang="en-US" altLang="en-US" baseline="30000">
                <a:latin typeface="LegacySans-Medium"/>
              </a:rPr>
              <a:t>+</a:t>
            </a:r>
            <a:r>
              <a:rPr lang="en-US" altLang="en-US">
                <a:latin typeface="LegacySans-Medium"/>
              </a:rPr>
              <a:t>), </a:t>
            </a:r>
            <a:r>
              <a:rPr lang="en-US" altLang="en-US" i="1">
                <a:latin typeface="LegacySans-Medium"/>
              </a:rPr>
              <a:t>white </a:t>
            </a:r>
            <a:r>
              <a:rPr lang="en-US" altLang="en-US">
                <a:latin typeface="LegacySans-Medium"/>
              </a:rPr>
              <a:t>(</a:t>
            </a:r>
            <a:r>
              <a:rPr lang="en-US" altLang="en-US" i="1">
                <a:latin typeface="LegacySans-Medium"/>
              </a:rPr>
              <a:t>w </a:t>
            </a:r>
            <a:r>
              <a:rPr lang="en-US" altLang="en-US">
                <a:latin typeface="LegacySans-Medium"/>
              </a:rPr>
              <a:t>or w</a:t>
            </a:r>
            <a:r>
              <a:rPr lang="en-US" altLang="en-US" baseline="30000">
                <a:latin typeface="LegacySans-Medium"/>
              </a:rPr>
              <a:t>+</a:t>
            </a:r>
            <a:r>
              <a:rPr lang="en-US" altLang="en-US">
                <a:latin typeface="LegacySans-Medium"/>
              </a:rPr>
              <a:t>), and </a:t>
            </a:r>
            <a:r>
              <a:rPr lang="en-US" altLang="en-US" i="1">
                <a:latin typeface="LegacySans-Medium"/>
              </a:rPr>
              <a:t>echinus </a:t>
            </a:r>
            <a:r>
              <a:rPr lang="en-US" altLang="en-US">
                <a:latin typeface="LegacySans-Medium"/>
              </a:rPr>
              <a:t>(</a:t>
            </a:r>
            <a:r>
              <a:rPr lang="en-US" altLang="en-US" i="1">
                <a:latin typeface="LegacySans-Medium"/>
              </a:rPr>
              <a:t>ec </a:t>
            </a:r>
            <a:r>
              <a:rPr lang="en-US" altLang="en-US">
                <a:latin typeface="LegacySans-Medium"/>
              </a:rPr>
              <a:t>or ec</a:t>
            </a:r>
            <a:r>
              <a:rPr lang="en-US" altLang="en-US" baseline="30000">
                <a:latin typeface="LegacySans-Medium"/>
              </a:rPr>
              <a:t>+</a:t>
            </a:r>
            <a:r>
              <a:rPr lang="en-US" altLang="en-US">
                <a:latin typeface="LegacySans-Medium"/>
              </a:rPr>
              <a:t>) genes in </a:t>
            </a:r>
            <a:r>
              <a:rPr lang="en-US" altLang="en-US" i="1">
                <a:latin typeface="LegacySans-Medium"/>
              </a:rPr>
              <a:t>Drosophila melanogaster</a:t>
            </a:r>
            <a:r>
              <a:rPr lang="en-US" altLang="en-US">
                <a:latin typeface="LegacySans-Medium"/>
              </a:rPr>
              <a:t>. NCO, SCO, and DCO refer to noncrossover, single-crossover, and double-crossover groups, respectively. Centromeres are not drawn on the chromosomes, and only two nonsister chromatids are initially shown in the left-hand column.</a:t>
            </a:r>
          </a:p>
        </p:txBody>
      </p:sp>
    </p:spTree>
    <p:extLst>
      <p:ext uri="{BB962C8B-B14F-4D97-AF65-F5344CB8AC3E}">
        <p14:creationId xmlns:p14="http://schemas.microsoft.com/office/powerpoint/2010/main" val="332232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D4EB763-20CC-4D41-81FB-8BDAB55AD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D8DBA0B9-4C64-F94A-9E41-B4DF12974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59" name="Slide Number Placeholder 3">
            <a:extLst>
              <a:ext uri="{FF2B5EF4-FFF2-40B4-BE49-F238E27FC236}">
                <a16:creationId xmlns:a16="http://schemas.microsoft.com/office/drawing/2014/main" id="{0A0033D9-666C-E94F-AA50-84A64F3B6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FC7E1C-47C7-1F48-BD6D-D5574A1D0CAB}" type="slidenum">
              <a:rPr lang="en-US" altLang="en-US" smtClean="0">
                <a:cs typeface="Arial" panose="020B0604020202020204" pitchFamily="34" charset="0"/>
              </a:rPr>
              <a:pPr>
                <a:spcBef>
                  <a:spcPct val="0"/>
                </a:spcBef>
              </a:pPr>
              <a:t>27</a:t>
            </a:fld>
            <a:endParaRPr lang="en-US" altLang="en-US">
              <a:cs typeface="Arial" panose="020B0604020202020204" pitchFamily="34" charset="0"/>
            </a:endParaRPr>
          </a:p>
        </p:txBody>
      </p:sp>
    </p:spTree>
    <p:extLst>
      <p:ext uri="{BB962C8B-B14F-4D97-AF65-F5344CB8AC3E}">
        <p14:creationId xmlns:p14="http://schemas.microsoft.com/office/powerpoint/2010/main" val="362647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02299C70-C1BD-3147-A5FC-30DB479D18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554E10E6-57D9-4048-95ED-09B8B1476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a:extLst>
              <a:ext uri="{FF2B5EF4-FFF2-40B4-BE49-F238E27FC236}">
                <a16:creationId xmlns:a16="http://schemas.microsoft.com/office/drawing/2014/main" id="{55653A6C-64DC-D04C-AA42-1AF5F05204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67EF3-D75F-494F-8922-53E05AB6964E}" type="slidenum">
              <a:rPr lang="en-US" altLang="en-US" smtClean="0">
                <a:cs typeface="Arial" panose="020B0604020202020204" pitchFamily="34" charset="0"/>
              </a:rPr>
              <a:pPr>
                <a:spcBef>
                  <a:spcPct val="0"/>
                </a:spcBef>
              </a:pPr>
              <a:t>29</a:t>
            </a:fld>
            <a:endParaRPr lang="en-US" altLang="en-US">
              <a:cs typeface="Arial" panose="020B0604020202020204" pitchFamily="34" charset="0"/>
            </a:endParaRPr>
          </a:p>
        </p:txBody>
      </p:sp>
    </p:spTree>
    <p:extLst>
      <p:ext uri="{BB962C8B-B14F-4D97-AF65-F5344CB8AC3E}">
        <p14:creationId xmlns:p14="http://schemas.microsoft.com/office/powerpoint/2010/main" val="48762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91CE-E688-D34F-8153-0399BE8CD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84C154-5E4F-DC4D-99AD-D5478A396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9AB3B4-A426-AA41-A06D-6C08957BFCA2}"/>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D98465B2-582B-284D-BD09-3CD3A3980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46080-F958-7B4D-B524-9F0D71F18965}"/>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384497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FB52-3AEF-A04B-8876-2E97ECFD1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0973EA-D813-7942-B83C-FFF654A71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EFA1E-07D8-514D-8847-868D49D6ACFC}"/>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DD2B2951-A285-364B-B800-26DE3B1F7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20FF7-8C0C-144F-82F6-CE4C302ADA4C}"/>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261653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BE286-9284-6343-8815-80720D799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B7388-40B4-F645-99A9-870C1B179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7E164-A40B-B547-8E37-A4675FE30CBD}"/>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8514E7C6-6748-504B-B74D-37E77FCB4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ED6C5-FF75-4541-9E75-EAD4B2DA2B02}"/>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112483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BF05-801B-AD4B-B61B-B31292937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D92E8-0CA7-4A4C-85BC-C14DE4260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C4CB-C4D6-1547-B010-B512706B3596}"/>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BEDB9AF1-3D04-0C46-853F-AB833297A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A721B-5284-164E-AD6D-3FA9F5731E39}"/>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110117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26FD-EFC6-3B41-A1D2-DB11763C2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4EEE9-D588-1B42-9E82-B678B4084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19B94-F76E-924D-BDFD-460DFA3483DA}"/>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D3312035-862B-E342-8770-9BAA79E05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FFFFF-7C26-4347-98E4-2A5D2B6654C9}"/>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304488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C32C-B099-A94F-BFF4-0C590A516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E49B6-211C-684A-AA1B-1CC423AA7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6BF38-4542-4E4C-8DE0-AC07F4710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1F38B-B00C-8A48-9C50-9849F44D5A71}"/>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6" name="Footer Placeholder 5">
            <a:extLst>
              <a:ext uri="{FF2B5EF4-FFF2-40B4-BE49-F238E27FC236}">
                <a16:creationId xmlns:a16="http://schemas.microsoft.com/office/drawing/2014/main" id="{98B1B55E-662C-3A4E-BA1F-F7A078F41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40ED5-2A8B-8342-ABF9-E15D7D9AE217}"/>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76112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E29-0010-4446-9A05-38F60831E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E5937-7F46-5A47-AEF7-996041E98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8FA66-866F-1C43-8EFF-2126A7C3E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82045-72D6-3A43-8545-770421B44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947D17-C6DE-B04E-91DA-A801D3056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50A8B-653D-C04F-8ED0-14F64D8536DE}"/>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8" name="Footer Placeholder 7">
            <a:extLst>
              <a:ext uri="{FF2B5EF4-FFF2-40B4-BE49-F238E27FC236}">
                <a16:creationId xmlns:a16="http://schemas.microsoft.com/office/drawing/2014/main" id="{7B664353-5992-8846-B539-DBF55BD3E4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F1A941-79FD-8E4B-9B71-793A8E0286D9}"/>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317538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6DC1-8536-B440-B8A3-389F7D57F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A5596-FA4C-E642-966B-F9645045BA06}"/>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4" name="Footer Placeholder 3">
            <a:extLst>
              <a:ext uri="{FF2B5EF4-FFF2-40B4-BE49-F238E27FC236}">
                <a16:creationId xmlns:a16="http://schemas.microsoft.com/office/drawing/2014/main" id="{FFAF480C-C840-F84F-A17C-0131BC76D8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03C3F8-E33E-AF4B-A3E0-F27DDE86471B}"/>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68585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DF5D5-FF96-1944-A730-A11AD08AC4B9}"/>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3" name="Footer Placeholder 2">
            <a:extLst>
              <a:ext uri="{FF2B5EF4-FFF2-40B4-BE49-F238E27FC236}">
                <a16:creationId xmlns:a16="http://schemas.microsoft.com/office/drawing/2014/main" id="{C6EA7827-767F-904A-998D-3F291D7C4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1142F-A85A-CB46-AE43-E0BC072B2944}"/>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209148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522C-A157-C74D-8CA2-8C12A60E9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C7ED4-8C0A-564F-820B-FBB73AAF9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E55AA-8887-A449-9C21-10279F8F0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8347C-A59A-C24A-8996-3FEC3609405E}"/>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6" name="Footer Placeholder 5">
            <a:extLst>
              <a:ext uri="{FF2B5EF4-FFF2-40B4-BE49-F238E27FC236}">
                <a16:creationId xmlns:a16="http://schemas.microsoft.com/office/drawing/2014/main" id="{3A8CC8C2-5EFD-6C48-AE93-5E0D76D39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48878-A332-224B-AFF1-FAE81C735DD2}"/>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171355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4068-B741-3843-AE13-6ADB74372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7D46C-2173-9E49-8547-A08D373D5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B9D3A-334C-8640-A916-BC3C9B19F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01F12-8DC3-E14A-B164-41ABB5FE9F0B}"/>
              </a:ext>
            </a:extLst>
          </p:cNvPr>
          <p:cNvSpPr>
            <a:spLocks noGrp="1"/>
          </p:cNvSpPr>
          <p:nvPr>
            <p:ph type="dt" sz="half" idx="10"/>
          </p:nvPr>
        </p:nvSpPr>
        <p:spPr/>
        <p:txBody>
          <a:bodyPr/>
          <a:lstStyle/>
          <a:p>
            <a:fld id="{371810A8-CA99-6C42-A678-79F8F0E49EC3}" type="datetimeFigureOut">
              <a:rPr lang="en-US" smtClean="0"/>
              <a:t>11/14/19</a:t>
            </a:fld>
            <a:endParaRPr lang="en-US"/>
          </a:p>
        </p:txBody>
      </p:sp>
      <p:sp>
        <p:nvSpPr>
          <p:cNvPr id="6" name="Footer Placeholder 5">
            <a:extLst>
              <a:ext uri="{FF2B5EF4-FFF2-40B4-BE49-F238E27FC236}">
                <a16:creationId xmlns:a16="http://schemas.microsoft.com/office/drawing/2014/main" id="{050A8B7E-10C5-134E-94AA-DE731F2E4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C61D2-6070-0545-A56E-EE1D2608E07F}"/>
              </a:ext>
            </a:extLst>
          </p:cNvPr>
          <p:cNvSpPr>
            <a:spLocks noGrp="1"/>
          </p:cNvSpPr>
          <p:nvPr>
            <p:ph type="sldNum" sz="quarter" idx="12"/>
          </p:nvPr>
        </p:nvSpPr>
        <p:spPr/>
        <p:txBody>
          <a:bodyPr/>
          <a:lstStyle/>
          <a:p>
            <a:fld id="{FC741458-A28B-B547-B44A-C073FA1A6565}" type="slidenum">
              <a:rPr lang="en-US" smtClean="0"/>
              <a:t>‹#›</a:t>
            </a:fld>
            <a:endParaRPr lang="en-US"/>
          </a:p>
        </p:txBody>
      </p:sp>
    </p:spTree>
    <p:extLst>
      <p:ext uri="{BB962C8B-B14F-4D97-AF65-F5344CB8AC3E}">
        <p14:creationId xmlns:p14="http://schemas.microsoft.com/office/powerpoint/2010/main" val="215285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77071-C51E-1944-B0FE-329DEF8D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FF193-F9AB-294B-A53A-120E258C4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8C3FB-E873-114B-87D1-29FAF528E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10A8-CA99-6C42-A678-79F8F0E49EC3}" type="datetimeFigureOut">
              <a:rPr lang="en-US" smtClean="0"/>
              <a:t>11/14/19</a:t>
            </a:fld>
            <a:endParaRPr lang="en-US"/>
          </a:p>
        </p:txBody>
      </p:sp>
      <p:sp>
        <p:nvSpPr>
          <p:cNvPr id="5" name="Footer Placeholder 4">
            <a:extLst>
              <a:ext uri="{FF2B5EF4-FFF2-40B4-BE49-F238E27FC236}">
                <a16:creationId xmlns:a16="http://schemas.microsoft.com/office/drawing/2014/main" id="{2EF6AA07-A822-1448-8D2C-5895BD7A9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0E3711-966E-1C4B-943D-D6E0B1457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1458-A28B-B547-B44A-C073FA1A6565}" type="slidenum">
              <a:rPr lang="en-US" smtClean="0"/>
              <a:t>‹#›</a:t>
            </a:fld>
            <a:endParaRPr lang="en-US"/>
          </a:p>
        </p:txBody>
      </p:sp>
    </p:spTree>
    <p:extLst>
      <p:ext uri="{BB962C8B-B14F-4D97-AF65-F5344CB8AC3E}">
        <p14:creationId xmlns:p14="http://schemas.microsoft.com/office/powerpoint/2010/main" val="278180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7614-9BF1-6146-8DB5-787B13BD5539}"/>
              </a:ext>
            </a:extLst>
          </p:cNvPr>
          <p:cNvSpPr>
            <a:spLocks noGrp="1"/>
          </p:cNvSpPr>
          <p:nvPr>
            <p:ph type="ctrTitle"/>
          </p:nvPr>
        </p:nvSpPr>
        <p:spPr/>
        <p:txBody>
          <a:bodyPr/>
          <a:lstStyle/>
          <a:p>
            <a:r>
              <a:rPr lang="en-US" dirty="0"/>
              <a:t>Genetics Lab</a:t>
            </a:r>
          </a:p>
        </p:txBody>
      </p:sp>
      <p:sp>
        <p:nvSpPr>
          <p:cNvPr id="3" name="Subtitle 2">
            <a:extLst>
              <a:ext uri="{FF2B5EF4-FFF2-40B4-BE49-F238E27FC236}">
                <a16:creationId xmlns:a16="http://schemas.microsoft.com/office/drawing/2014/main" id="{E5C41CF9-65B8-D745-BE34-C17FAF3CDE08}"/>
              </a:ext>
            </a:extLst>
          </p:cNvPr>
          <p:cNvSpPr>
            <a:spLocks noGrp="1"/>
          </p:cNvSpPr>
          <p:nvPr>
            <p:ph type="subTitle" idx="1"/>
          </p:nvPr>
        </p:nvSpPr>
        <p:spPr/>
        <p:txBody>
          <a:bodyPr/>
          <a:lstStyle/>
          <a:p>
            <a:r>
              <a:rPr lang="en-US" dirty="0"/>
              <a:t>3-point mapping </a:t>
            </a:r>
          </a:p>
          <a:p>
            <a:r>
              <a:rPr lang="en-US" dirty="0"/>
              <a:t>How to use F2 data to create a map of 3-linked genes</a:t>
            </a:r>
          </a:p>
        </p:txBody>
      </p:sp>
    </p:spTree>
    <p:extLst>
      <p:ext uri="{BB962C8B-B14F-4D97-AF65-F5344CB8AC3E}">
        <p14:creationId xmlns:p14="http://schemas.microsoft.com/office/powerpoint/2010/main" val="103455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2DDF120-8FF0-EF44-B2EF-D4D086A730B4}"/>
              </a:ext>
            </a:extLst>
          </p:cNvPr>
          <p:cNvSpPr>
            <a:spLocks noGrp="1"/>
          </p:cNvSpPr>
          <p:nvPr>
            <p:ph type="title"/>
          </p:nvPr>
        </p:nvSpPr>
        <p:spPr>
          <a:xfrm>
            <a:off x="1800225" y="450851"/>
            <a:ext cx="8123238" cy="1177925"/>
          </a:xfrm>
        </p:spPr>
        <p:txBody>
          <a:bodyPr>
            <a:normAutofit fontScale="90000"/>
          </a:bodyPr>
          <a:lstStyle/>
          <a:p>
            <a:br>
              <a:rPr lang="en-US" altLang="en-US" sz="1800"/>
            </a:br>
            <a:br>
              <a:rPr lang="en-US" altLang="en-US" sz="1800"/>
            </a:br>
            <a:r>
              <a:rPr lang="en-US" altLang="en-US" sz="2400"/>
              <a:t>Consider again, genes that are distantly spaced on the same chromosome.  They are more likely to have </a:t>
            </a:r>
            <a:r>
              <a:rPr lang="en-US" altLang="en-US" sz="2400" b="1" i="1"/>
              <a:t>more than one </a:t>
            </a:r>
            <a:r>
              <a:rPr lang="en-US" altLang="en-US" sz="2400"/>
              <a:t>X.0. occur between them.</a:t>
            </a:r>
            <a:br>
              <a:rPr lang="en-US" altLang="en-US" sz="2400"/>
            </a:br>
            <a:endParaRPr lang="en-US" altLang="en-US" sz="2400"/>
          </a:p>
        </p:txBody>
      </p:sp>
      <p:sp>
        <p:nvSpPr>
          <p:cNvPr id="49154" name="Content Placeholder 2">
            <a:extLst>
              <a:ext uri="{FF2B5EF4-FFF2-40B4-BE49-F238E27FC236}">
                <a16:creationId xmlns:a16="http://schemas.microsoft.com/office/drawing/2014/main" id="{03CDAF94-914C-D841-9C69-9A63ADB6309E}"/>
              </a:ext>
            </a:extLst>
          </p:cNvPr>
          <p:cNvSpPr>
            <a:spLocks noGrp="1"/>
          </p:cNvSpPr>
          <p:nvPr>
            <p:ph idx="1"/>
          </p:nvPr>
        </p:nvSpPr>
        <p:spPr/>
        <p:txBody>
          <a:bodyPr/>
          <a:lstStyle/>
          <a:p>
            <a:pPr lvl="1"/>
            <a:endParaRPr lang="en-US" altLang="en-US"/>
          </a:p>
          <a:p>
            <a:pPr lvl="1"/>
            <a:endParaRPr lang="en-US" altLang="en-US"/>
          </a:p>
        </p:txBody>
      </p:sp>
      <p:pic>
        <p:nvPicPr>
          <p:cNvPr id="49155" name="Picture 12">
            <a:extLst>
              <a:ext uri="{FF2B5EF4-FFF2-40B4-BE49-F238E27FC236}">
                <a16:creationId xmlns:a16="http://schemas.microsoft.com/office/drawing/2014/main" id="{DF59C80B-D885-CB44-A8FE-EC639B5C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919"/>
          <a:stretch>
            <a:fillRect/>
          </a:stretch>
        </p:blipFill>
        <p:spPr bwMode="auto">
          <a:xfrm>
            <a:off x="1828801" y="2343150"/>
            <a:ext cx="85328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40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A762E68-C417-C74F-8C45-4F72E7987D14}"/>
              </a:ext>
            </a:extLst>
          </p:cNvPr>
          <p:cNvSpPr>
            <a:spLocks noGrp="1"/>
          </p:cNvSpPr>
          <p:nvPr>
            <p:ph type="title"/>
          </p:nvPr>
        </p:nvSpPr>
        <p:spPr/>
        <p:txBody>
          <a:bodyPr/>
          <a:lstStyle/>
          <a:p>
            <a:r>
              <a:rPr lang="en-US" altLang="en-US"/>
              <a:t>Some background…</a:t>
            </a:r>
          </a:p>
        </p:txBody>
      </p:sp>
      <p:sp>
        <p:nvSpPr>
          <p:cNvPr id="50178" name="Content Placeholder 2">
            <a:extLst>
              <a:ext uri="{FF2B5EF4-FFF2-40B4-BE49-F238E27FC236}">
                <a16:creationId xmlns:a16="http://schemas.microsoft.com/office/drawing/2014/main" id="{A8DC29B3-13A2-5F4B-91A0-F0BF1670C472}"/>
              </a:ext>
            </a:extLst>
          </p:cNvPr>
          <p:cNvSpPr>
            <a:spLocks noGrp="1"/>
          </p:cNvSpPr>
          <p:nvPr>
            <p:ph idx="1"/>
          </p:nvPr>
        </p:nvSpPr>
        <p:spPr/>
        <p:txBody>
          <a:bodyPr/>
          <a:lstStyle/>
          <a:p>
            <a:r>
              <a:rPr lang="en-US" altLang="en-US"/>
              <a:t>How are single and multiple X.O. related?…</a:t>
            </a:r>
          </a:p>
          <a:p>
            <a:endParaRPr lang="en-US" altLang="en-US"/>
          </a:p>
          <a:p>
            <a:pPr lvl="1"/>
            <a:r>
              <a:rPr lang="en-US" altLang="en-US"/>
              <a:t>Crossover in any interval is related to the physical distance between loci.</a:t>
            </a:r>
          </a:p>
          <a:p>
            <a:pPr lvl="2">
              <a:buFont typeface="Arial" panose="020B0604020202020204" pitchFamily="34" charset="0"/>
              <a:buNone/>
            </a:pPr>
            <a:endParaRPr lang="en-US" altLang="en-US"/>
          </a:p>
        </p:txBody>
      </p:sp>
      <p:grpSp>
        <p:nvGrpSpPr>
          <p:cNvPr id="50179" name="Group 15">
            <a:extLst>
              <a:ext uri="{FF2B5EF4-FFF2-40B4-BE49-F238E27FC236}">
                <a16:creationId xmlns:a16="http://schemas.microsoft.com/office/drawing/2014/main" id="{52FB9D7F-60DF-9943-A108-813D88269BBF}"/>
              </a:ext>
            </a:extLst>
          </p:cNvPr>
          <p:cNvGrpSpPr>
            <a:grpSpLocks/>
          </p:cNvGrpSpPr>
          <p:nvPr/>
        </p:nvGrpSpPr>
        <p:grpSpPr bwMode="auto">
          <a:xfrm>
            <a:off x="2209800" y="3600451"/>
            <a:ext cx="5715000" cy="2447970"/>
            <a:chOff x="2362200" y="3657600"/>
            <a:chExt cx="4648200" cy="1216137"/>
          </a:xfrm>
        </p:grpSpPr>
        <p:cxnSp>
          <p:nvCxnSpPr>
            <p:cNvPr id="5" name="Straight Connector 4">
              <a:extLst>
                <a:ext uri="{FF2B5EF4-FFF2-40B4-BE49-F238E27FC236}">
                  <a16:creationId xmlns:a16="http://schemas.microsoft.com/office/drawing/2014/main" id="{7D2A1E29-9CE7-CE4F-AB9C-2B68C7127F56}"/>
                </a:ext>
              </a:extLst>
            </p:cNvPr>
            <p:cNvCxnSpPr/>
            <p:nvPr/>
          </p:nvCxnSpPr>
          <p:spPr>
            <a:xfrm>
              <a:off x="2362200" y="4419446"/>
              <a:ext cx="4343485" cy="15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2CCB1C-ED6F-6B47-8F33-0C27C46D9885}"/>
                </a:ext>
              </a:extLst>
            </p:cNvPr>
            <p:cNvCxnSpPr/>
            <p:nvPr/>
          </p:nvCxnSpPr>
          <p:spPr>
            <a:xfrm rot="5400000">
              <a:off x="2704990" y="4381483"/>
              <a:ext cx="380923" cy="25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80073C-FB66-7F4E-B1EB-1BC5AE8F6AB5}"/>
                </a:ext>
              </a:extLst>
            </p:cNvPr>
            <p:cNvCxnSpPr/>
            <p:nvPr/>
          </p:nvCxnSpPr>
          <p:spPr>
            <a:xfrm rot="5400000">
              <a:off x="3468071" y="4456405"/>
              <a:ext cx="380923" cy="25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CD90EC-90A9-5343-A37B-5F479BB29024}"/>
                </a:ext>
              </a:extLst>
            </p:cNvPr>
            <p:cNvCxnSpPr/>
            <p:nvPr/>
          </p:nvCxnSpPr>
          <p:spPr>
            <a:xfrm rot="5400000">
              <a:off x="6058795" y="4380551"/>
              <a:ext cx="380923" cy="1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256" name="TextBox 9">
              <a:extLst>
                <a:ext uri="{FF2B5EF4-FFF2-40B4-BE49-F238E27FC236}">
                  <a16:creationId xmlns:a16="http://schemas.microsoft.com/office/drawing/2014/main" id="{5CFD52DF-5CAC-5B42-B552-E175F1DDF566}"/>
                </a:ext>
              </a:extLst>
            </p:cNvPr>
            <p:cNvSpPr txBox="1">
              <a:spLocks noChangeArrowheads="1"/>
            </p:cNvSpPr>
            <p:nvPr/>
          </p:nvSpPr>
          <p:spPr bwMode="auto">
            <a:xfrm>
              <a:off x="2666915" y="3809812"/>
              <a:ext cx="609431" cy="2522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a:t>
              </a:r>
            </a:p>
          </p:txBody>
        </p:sp>
        <p:sp>
          <p:nvSpPr>
            <p:cNvPr id="53257" name="TextBox 10">
              <a:extLst>
                <a:ext uri="{FF2B5EF4-FFF2-40B4-BE49-F238E27FC236}">
                  <a16:creationId xmlns:a16="http://schemas.microsoft.com/office/drawing/2014/main" id="{9AA15409-724B-AD4A-932F-58C78C7451D6}"/>
                </a:ext>
              </a:extLst>
            </p:cNvPr>
            <p:cNvSpPr txBox="1">
              <a:spLocks noChangeArrowheads="1"/>
            </p:cNvSpPr>
            <p:nvPr/>
          </p:nvSpPr>
          <p:spPr bwMode="auto">
            <a:xfrm>
              <a:off x="3581061" y="3809812"/>
              <a:ext cx="914146" cy="14907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b</a:t>
              </a:r>
            </a:p>
          </p:txBody>
        </p:sp>
        <p:sp>
          <p:nvSpPr>
            <p:cNvPr id="53258" name="TextBox 11">
              <a:extLst>
                <a:ext uri="{FF2B5EF4-FFF2-40B4-BE49-F238E27FC236}">
                  <a16:creationId xmlns:a16="http://schemas.microsoft.com/office/drawing/2014/main" id="{3374EB0F-2479-9C47-A07E-21D0441EBD36}"/>
                </a:ext>
              </a:extLst>
            </p:cNvPr>
            <p:cNvSpPr txBox="1">
              <a:spLocks noChangeArrowheads="1"/>
            </p:cNvSpPr>
            <p:nvPr/>
          </p:nvSpPr>
          <p:spPr bwMode="auto">
            <a:xfrm>
              <a:off x="6172433" y="3657600"/>
              <a:ext cx="837967" cy="14907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c</a:t>
              </a:r>
            </a:p>
          </p:txBody>
        </p:sp>
        <p:sp>
          <p:nvSpPr>
            <p:cNvPr id="53259" name="TextBox 13">
              <a:extLst>
                <a:ext uri="{FF2B5EF4-FFF2-40B4-BE49-F238E27FC236}">
                  <a16:creationId xmlns:a16="http://schemas.microsoft.com/office/drawing/2014/main" id="{89893E91-A81C-BE40-B08C-A50A3CC2D6AC}"/>
                </a:ext>
              </a:extLst>
            </p:cNvPr>
            <p:cNvSpPr txBox="1">
              <a:spLocks noChangeArrowheads="1"/>
            </p:cNvSpPr>
            <p:nvPr/>
          </p:nvSpPr>
          <p:spPr bwMode="auto">
            <a:xfrm>
              <a:off x="2819273" y="4724658"/>
              <a:ext cx="761788" cy="14907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7 cM</a:t>
              </a:r>
            </a:p>
          </p:txBody>
        </p:sp>
        <p:sp>
          <p:nvSpPr>
            <p:cNvPr id="53260" name="TextBox 14">
              <a:extLst>
                <a:ext uri="{FF2B5EF4-FFF2-40B4-BE49-F238E27FC236}">
                  <a16:creationId xmlns:a16="http://schemas.microsoft.com/office/drawing/2014/main" id="{7147527C-9AC3-AC4A-81E5-C6321DC4FD3C}"/>
                </a:ext>
              </a:extLst>
            </p:cNvPr>
            <p:cNvSpPr txBox="1">
              <a:spLocks noChangeArrowheads="1"/>
            </p:cNvSpPr>
            <p:nvPr/>
          </p:nvSpPr>
          <p:spPr bwMode="auto">
            <a:xfrm>
              <a:off x="4571387" y="4724658"/>
              <a:ext cx="1524867" cy="14907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12 cM</a:t>
              </a:r>
            </a:p>
          </p:txBody>
        </p:sp>
      </p:grpSp>
    </p:spTree>
    <p:extLst>
      <p:ext uri="{BB962C8B-B14F-4D97-AF65-F5344CB8AC3E}">
        <p14:creationId xmlns:p14="http://schemas.microsoft.com/office/powerpoint/2010/main" val="235690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4608643-1AE9-9945-A838-127310C76C69}"/>
              </a:ext>
            </a:extLst>
          </p:cNvPr>
          <p:cNvSpPr>
            <a:spLocks noGrp="1"/>
          </p:cNvSpPr>
          <p:nvPr>
            <p:ph type="title"/>
          </p:nvPr>
        </p:nvSpPr>
        <p:spPr/>
        <p:txBody>
          <a:bodyPr/>
          <a:lstStyle/>
          <a:p>
            <a:endParaRPr lang="en-US" altLang="en-US"/>
          </a:p>
        </p:txBody>
      </p:sp>
      <p:grpSp>
        <p:nvGrpSpPr>
          <p:cNvPr id="51202" name="Content Placeholder 3">
            <a:extLst>
              <a:ext uri="{FF2B5EF4-FFF2-40B4-BE49-F238E27FC236}">
                <a16:creationId xmlns:a16="http://schemas.microsoft.com/office/drawing/2014/main" id="{415C8656-9DB6-4348-B066-477EDE666EE4}"/>
              </a:ext>
            </a:extLst>
          </p:cNvPr>
          <p:cNvGrpSpPr>
            <a:grpSpLocks noGrp="1"/>
          </p:cNvGrpSpPr>
          <p:nvPr/>
        </p:nvGrpSpPr>
        <p:grpSpPr bwMode="auto">
          <a:xfrm>
            <a:off x="4210050" y="533400"/>
            <a:ext cx="5314950" cy="2322557"/>
            <a:chOff x="2362200" y="3657600"/>
            <a:chExt cx="4648200" cy="1225311"/>
          </a:xfrm>
        </p:grpSpPr>
        <p:cxnSp>
          <p:nvCxnSpPr>
            <p:cNvPr id="5" name="Straight Connector 4">
              <a:extLst>
                <a:ext uri="{FF2B5EF4-FFF2-40B4-BE49-F238E27FC236}">
                  <a16:creationId xmlns:a16="http://schemas.microsoft.com/office/drawing/2014/main" id="{108A6F52-B754-974C-868E-F05864B513BD}"/>
                </a:ext>
              </a:extLst>
            </p:cNvPr>
            <p:cNvCxnSpPr/>
            <p:nvPr/>
          </p:nvCxnSpPr>
          <p:spPr>
            <a:xfrm>
              <a:off x="2362200" y="4420578"/>
              <a:ext cx="4342763" cy="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3758CE-F088-B446-BDD2-ED63C79E4496}"/>
                </a:ext>
              </a:extLst>
            </p:cNvPr>
            <p:cNvCxnSpPr/>
            <p:nvPr/>
          </p:nvCxnSpPr>
          <p:spPr>
            <a:xfrm rot="5400000">
              <a:off x="2705904" y="4381358"/>
              <a:ext cx="380233" cy="1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401F77-13B8-3F46-B67A-4FFCBBECD804}"/>
                </a:ext>
              </a:extLst>
            </p:cNvPr>
            <p:cNvCxnSpPr/>
            <p:nvPr/>
          </p:nvCxnSpPr>
          <p:spPr>
            <a:xfrm rot="5400000">
              <a:off x="3467273" y="4456735"/>
              <a:ext cx="381908" cy="1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CD81E0-F16B-A84B-A824-1142B0060E6C}"/>
                </a:ext>
              </a:extLst>
            </p:cNvPr>
            <p:cNvCxnSpPr/>
            <p:nvPr/>
          </p:nvCxnSpPr>
          <p:spPr>
            <a:xfrm rot="5400000">
              <a:off x="6057936" y="4380520"/>
              <a:ext cx="381908" cy="1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280" name="TextBox 8">
              <a:extLst>
                <a:ext uri="{FF2B5EF4-FFF2-40B4-BE49-F238E27FC236}">
                  <a16:creationId xmlns:a16="http://schemas.microsoft.com/office/drawing/2014/main" id="{6220D79E-9110-1D4D-BA97-771AF33FB759}"/>
                </a:ext>
              </a:extLst>
            </p:cNvPr>
            <p:cNvSpPr txBox="1">
              <a:spLocks noChangeArrowheads="1"/>
            </p:cNvSpPr>
            <p:nvPr/>
          </p:nvSpPr>
          <p:spPr bwMode="auto">
            <a:xfrm>
              <a:off x="2667637" y="3810028"/>
              <a:ext cx="609487" cy="267916"/>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a:t>
              </a:r>
            </a:p>
          </p:txBody>
        </p:sp>
        <p:sp>
          <p:nvSpPr>
            <p:cNvPr id="54281" name="TextBox 9">
              <a:extLst>
                <a:ext uri="{FF2B5EF4-FFF2-40B4-BE49-F238E27FC236}">
                  <a16:creationId xmlns:a16="http://schemas.microsoft.com/office/drawing/2014/main" id="{1F3E81CA-4DB4-F74C-9AE4-0F4468565E79}"/>
                </a:ext>
              </a:extLst>
            </p:cNvPr>
            <p:cNvSpPr txBox="1">
              <a:spLocks noChangeArrowheads="1"/>
            </p:cNvSpPr>
            <p:nvPr/>
          </p:nvSpPr>
          <p:spPr bwMode="auto">
            <a:xfrm>
              <a:off x="3581172" y="3810028"/>
              <a:ext cx="914924" cy="158314"/>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b</a:t>
              </a:r>
            </a:p>
          </p:txBody>
        </p:sp>
        <p:sp>
          <p:nvSpPr>
            <p:cNvPr id="54282" name="TextBox 10">
              <a:extLst>
                <a:ext uri="{FF2B5EF4-FFF2-40B4-BE49-F238E27FC236}">
                  <a16:creationId xmlns:a16="http://schemas.microsoft.com/office/drawing/2014/main" id="{DF4E4619-EED1-9840-B2E3-25FB7F931BFB}"/>
                </a:ext>
              </a:extLst>
            </p:cNvPr>
            <p:cNvSpPr txBox="1">
              <a:spLocks noChangeArrowheads="1"/>
            </p:cNvSpPr>
            <p:nvPr/>
          </p:nvSpPr>
          <p:spPr bwMode="auto">
            <a:xfrm>
              <a:off x="6171836" y="3657600"/>
              <a:ext cx="838564" cy="158314"/>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c</a:t>
              </a:r>
            </a:p>
          </p:txBody>
        </p:sp>
        <p:sp>
          <p:nvSpPr>
            <p:cNvPr id="54283" name="TextBox 11">
              <a:extLst>
                <a:ext uri="{FF2B5EF4-FFF2-40B4-BE49-F238E27FC236}">
                  <a16:creationId xmlns:a16="http://schemas.microsoft.com/office/drawing/2014/main" id="{C1DF4935-70C2-AA40-B627-49A6C809CC4C}"/>
                </a:ext>
              </a:extLst>
            </p:cNvPr>
            <p:cNvSpPr txBox="1">
              <a:spLocks noChangeArrowheads="1"/>
            </p:cNvSpPr>
            <p:nvPr/>
          </p:nvSpPr>
          <p:spPr bwMode="auto">
            <a:xfrm>
              <a:off x="2818968" y="4724597"/>
              <a:ext cx="762204" cy="158314"/>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7 cM</a:t>
              </a:r>
            </a:p>
          </p:txBody>
        </p:sp>
        <p:sp>
          <p:nvSpPr>
            <p:cNvPr id="54284" name="TextBox 12">
              <a:extLst>
                <a:ext uri="{FF2B5EF4-FFF2-40B4-BE49-F238E27FC236}">
                  <a16:creationId xmlns:a16="http://schemas.microsoft.com/office/drawing/2014/main" id="{CB1A3FA9-5118-B442-B51B-FAB11ED9D40B}"/>
                </a:ext>
              </a:extLst>
            </p:cNvPr>
            <p:cNvSpPr txBox="1">
              <a:spLocks noChangeArrowheads="1"/>
            </p:cNvSpPr>
            <p:nvPr/>
          </p:nvSpPr>
          <p:spPr bwMode="auto">
            <a:xfrm>
              <a:off x="4572455" y="4724597"/>
              <a:ext cx="1523022" cy="158314"/>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12 cM</a:t>
              </a:r>
            </a:p>
          </p:txBody>
        </p:sp>
      </p:grpSp>
      <p:sp>
        <p:nvSpPr>
          <p:cNvPr id="51203" name="TextBox 13">
            <a:extLst>
              <a:ext uri="{FF2B5EF4-FFF2-40B4-BE49-F238E27FC236}">
                <a16:creationId xmlns:a16="http://schemas.microsoft.com/office/drawing/2014/main" id="{978C7D17-90D7-254E-9D4A-1AD3F70D68A3}"/>
              </a:ext>
            </a:extLst>
          </p:cNvPr>
          <p:cNvSpPr txBox="1">
            <a:spLocks noChangeArrowheads="1"/>
          </p:cNvSpPr>
          <p:nvPr/>
        </p:nvSpPr>
        <p:spPr bwMode="auto">
          <a:xfrm>
            <a:off x="2133600" y="332105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Arial" panose="020B0604020202020204" pitchFamily="34" charset="0"/>
              </a:rPr>
              <a:t>The map was made by observing recombination frequencies.</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a-b   0.07</a:t>
            </a:r>
          </a:p>
          <a:p>
            <a:pPr eaLnBrk="1" hangingPunct="1">
              <a:spcBef>
                <a:spcPct val="0"/>
              </a:spcBef>
              <a:buFontTx/>
              <a:buNone/>
            </a:pPr>
            <a:r>
              <a:rPr lang="en-US" altLang="en-US" sz="2400">
                <a:latin typeface="Arial" panose="020B0604020202020204" pitchFamily="34" charset="0"/>
              </a:rPr>
              <a:t>b-c   0.12</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What is the expected frequency of double crossover in the interval a-c?</a:t>
            </a:r>
          </a:p>
          <a:p>
            <a:pPr eaLnBrk="1" hangingPunct="1">
              <a:spcBef>
                <a:spcPct val="0"/>
              </a:spcBef>
              <a:buFontTx/>
              <a:buNone/>
            </a:pPr>
            <a:r>
              <a:rPr lang="en-US" altLang="en-US" sz="2400">
                <a:latin typeface="Arial" panose="020B0604020202020204" pitchFamily="34" charset="0"/>
              </a:rPr>
              <a:t>(One X.O. in a-b and one X.O. in b-c)</a:t>
            </a:r>
          </a:p>
        </p:txBody>
      </p:sp>
    </p:spTree>
    <p:extLst>
      <p:ext uri="{BB962C8B-B14F-4D97-AF65-F5344CB8AC3E}">
        <p14:creationId xmlns:p14="http://schemas.microsoft.com/office/powerpoint/2010/main" val="272189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F3DDF388-BF4B-6C45-B257-49188C9C3854}"/>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D9D1EC00-8358-944B-8D9D-87E186EA5575}"/>
              </a:ext>
            </a:extLst>
          </p:cNvPr>
          <p:cNvSpPr>
            <a:spLocks noGrp="1"/>
          </p:cNvSpPr>
          <p:nvPr>
            <p:ph idx="1"/>
          </p:nvPr>
        </p:nvSpPr>
        <p:spPr/>
        <p:txBody>
          <a:bodyPr/>
          <a:lstStyle/>
          <a:p>
            <a:r>
              <a:rPr lang="en-US" altLang="en-US"/>
              <a:t>Assuming X.O in one interval does not influence X.O. in the other interval we can use the product rule.</a:t>
            </a:r>
          </a:p>
          <a:p>
            <a:endParaRPr lang="en-US" altLang="en-US"/>
          </a:p>
          <a:p>
            <a:r>
              <a:rPr lang="en-US" altLang="en-US"/>
              <a:t>a-b (0.07) X b-c (0.12) =0.0084</a:t>
            </a:r>
          </a:p>
          <a:p>
            <a:endParaRPr lang="en-US" altLang="en-US"/>
          </a:p>
          <a:p>
            <a:pPr lvl="1">
              <a:buFont typeface="Arial" panose="020B0604020202020204" pitchFamily="34" charset="0"/>
              <a:buNone/>
            </a:pPr>
            <a:r>
              <a:rPr lang="en-US" altLang="en-US"/>
              <a:t>Frequency of double cross over (DCO) is </a:t>
            </a:r>
            <a:r>
              <a:rPr lang="en-US" altLang="en-US" u="sng"/>
              <a:t>only .84%</a:t>
            </a:r>
          </a:p>
        </p:txBody>
      </p:sp>
    </p:spTree>
    <p:extLst>
      <p:ext uri="{BB962C8B-B14F-4D97-AF65-F5344CB8AC3E}">
        <p14:creationId xmlns:p14="http://schemas.microsoft.com/office/powerpoint/2010/main" val="309622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CDDA852-4F86-3C40-8009-8507BBBAD042}"/>
              </a:ext>
            </a:extLst>
          </p:cNvPr>
          <p:cNvSpPr>
            <a:spLocks noGrp="1"/>
          </p:cNvSpPr>
          <p:nvPr>
            <p:ph type="title"/>
          </p:nvPr>
        </p:nvSpPr>
        <p:spPr/>
        <p:txBody>
          <a:bodyPr>
            <a:normAutofit/>
          </a:bodyPr>
          <a:lstStyle/>
          <a:p>
            <a:pPr>
              <a:defRPr/>
            </a:pPr>
            <a:r>
              <a:rPr lang="en-US">
                <a:ea typeface="MS PGothic" charset="0"/>
                <a:cs typeface="MS PGothic" charset="0"/>
              </a:rPr>
              <a:t>What would DCO look like in this map?</a:t>
            </a:r>
          </a:p>
        </p:txBody>
      </p:sp>
      <p:pic>
        <p:nvPicPr>
          <p:cNvPr id="53250" name="Picture 12">
            <a:extLst>
              <a:ext uri="{FF2B5EF4-FFF2-40B4-BE49-F238E27FC236}">
                <a16:creationId xmlns:a16="http://schemas.microsoft.com/office/drawing/2014/main" id="{E2730BF0-DC33-0A45-BA9B-F5EE70426A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3486"/>
          <a:stretch>
            <a:fillRect/>
          </a:stretch>
        </p:blipFill>
        <p:spPr>
          <a:xfrm>
            <a:off x="3009900" y="3036889"/>
            <a:ext cx="6172200" cy="1436687"/>
          </a:xfrm>
        </p:spPr>
      </p:pic>
      <p:sp>
        <p:nvSpPr>
          <p:cNvPr id="56323" name="TextBox 4">
            <a:extLst>
              <a:ext uri="{FF2B5EF4-FFF2-40B4-BE49-F238E27FC236}">
                <a16:creationId xmlns:a16="http://schemas.microsoft.com/office/drawing/2014/main" id="{D4AD66BA-6981-804D-ABC6-A1A1DF414760}"/>
              </a:ext>
            </a:extLst>
          </p:cNvPr>
          <p:cNvSpPr txBox="1">
            <a:spLocks noChangeArrowheads="1"/>
          </p:cNvSpPr>
          <p:nvPr/>
        </p:nvSpPr>
        <p:spPr bwMode="auto">
          <a:xfrm>
            <a:off x="3181350" y="4914900"/>
            <a:ext cx="23431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Sketch on board…</a:t>
            </a:r>
          </a:p>
        </p:txBody>
      </p:sp>
    </p:spTree>
    <p:extLst>
      <p:ext uri="{BB962C8B-B14F-4D97-AF65-F5344CB8AC3E}">
        <p14:creationId xmlns:p14="http://schemas.microsoft.com/office/powerpoint/2010/main" val="341805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081D0A96-0207-C347-A63C-BD05FB09837A}"/>
              </a:ext>
            </a:extLst>
          </p:cNvPr>
          <p:cNvSpPr>
            <a:spLocks noGrp="1"/>
          </p:cNvSpPr>
          <p:nvPr>
            <p:ph type="title"/>
          </p:nvPr>
        </p:nvSpPr>
        <p:spPr/>
        <p:txBody>
          <a:bodyPr>
            <a:normAutofit/>
          </a:bodyPr>
          <a:lstStyle/>
          <a:p>
            <a:pPr>
              <a:defRPr/>
            </a:pPr>
            <a:r>
              <a:rPr lang="en-US">
                <a:ea typeface="MS PGothic" charset="0"/>
                <a:cs typeface="MS PGothic" charset="0"/>
              </a:rPr>
              <a:t>What would DCO look like in this map?</a:t>
            </a:r>
          </a:p>
        </p:txBody>
      </p:sp>
      <p:pic>
        <p:nvPicPr>
          <p:cNvPr id="54274" name="Picture 12">
            <a:extLst>
              <a:ext uri="{FF2B5EF4-FFF2-40B4-BE49-F238E27FC236}">
                <a16:creationId xmlns:a16="http://schemas.microsoft.com/office/drawing/2014/main" id="{E46DC165-1900-E64C-86C6-86D119B92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3486"/>
          <a:stretch>
            <a:fillRect/>
          </a:stretch>
        </p:blipFill>
        <p:spPr>
          <a:xfrm>
            <a:off x="3009900" y="3036889"/>
            <a:ext cx="6172200" cy="1436687"/>
          </a:xfrm>
        </p:spPr>
      </p:pic>
      <p:sp>
        <p:nvSpPr>
          <p:cNvPr id="57347" name="TextBox 4">
            <a:extLst>
              <a:ext uri="{FF2B5EF4-FFF2-40B4-BE49-F238E27FC236}">
                <a16:creationId xmlns:a16="http://schemas.microsoft.com/office/drawing/2014/main" id="{5778DF94-4611-4D4B-B621-010F8563688D}"/>
              </a:ext>
            </a:extLst>
          </p:cNvPr>
          <p:cNvSpPr txBox="1">
            <a:spLocks noChangeArrowheads="1"/>
          </p:cNvSpPr>
          <p:nvPr/>
        </p:nvSpPr>
        <p:spPr bwMode="auto">
          <a:xfrm>
            <a:off x="3181350" y="4914900"/>
            <a:ext cx="23431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Sketch on board…</a:t>
            </a:r>
          </a:p>
        </p:txBody>
      </p:sp>
      <p:sp>
        <p:nvSpPr>
          <p:cNvPr id="54276" name="TextBox 1">
            <a:extLst>
              <a:ext uri="{FF2B5EF4-FFF2-40B4-BE49-F238E27FC236}">
                <a16:creationId xmlns:a16="http://schemas.microsoft.com/office/drawing/2014/main" id="{B9452D7B-5AC6-E146-AFB8-498CAEE2120E}"/>
              </a:ext>
            </a:extLst>
          </p:cNvPr>
          <p:cNvSpPr txBox="1">
            <a:spLocks noChangeArrowheads="1"/>
          </p:cNvSpPr>
          <p:nvPr/>
        </p:nvSpPr>
        <p:spPr bwMode="auto">
          <a:xfrm>
            <a:off x="3565525" y="3497264"/>
            <a:ext cx="681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000" b="1">
                <a:solidFill>
                  <a:srgbClr val="00B050"/>
                </a:solidFill>
              </a:rPr>
              <a:t>X</a:t>
            </a:r>
          </a:p>
        </p:txBody>
      </p:sp>
      <p:sp>
        <p:nvSpPr>
          <p:cNvPr id="54277" name="TextBox 5">
            <a:extLst>
              <a:ext uri="{FF2B5EF4-FFF2-40B4-BE49-F238E27FC236}">
                <a16:creationId xmlns:a16="http://schemas.microsoft.com/office/drawing/2014/main" id="{DD507B3D-7422-C642-B3E3-010E3339FDA9}"/>
              </a:ext>
            </a:extLst>
          </p:cNvPr>
          <p:cNvSpPr txBox="1">
            <a:spLocks noChangeArrowheads="1"/>
          </p:cNvSpPr>
          <p:nvPr/>
        </p:nvSpPr>
        <p:spPr bwMode="auto">
          <a:xfrm>
            <a:off x="4960939" y="3468689"/>
            <a:ext cx="681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000" b="1">
                <a:solidFill>
                  <a:srgbClr val="00B050"/>
                </a:solidFill>
              </a:rPr>
              <a:t>X</a:t>
            </a:r>
          </a:p>
        </p:txBody>
      </p:sp>
    </p:spTree>
    <p:extLst>
      <p:ext uri="{BB962C8B-B14F-4D97-AF65-F5344CB8AC3E}">
        <p14:creationId xmlns:p14="http://schemas.microsoft.com/office/powerpoint/2010/main" val="298392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6">
            <a:extLst>
              <a:ext uri="{FF2B5EF4-FFF2-40B4-BE49-F238E27FC236}">
                <a16:creationId xmlns:a16="http://schemas.microsoft.com/office/drawing/2014/main" id="{D1B6374E-5393-9D42-8267-4223ED90768D}"/>
              </a:ext>
            </a:extLst>
          </p:cNvPr>
          <p:cNvSpPr txBox="1">
            <a:spLocks noChangeArrowheads="1"/>
          </p:cNvSpPr>
          <p:nvPr/>
        </p:nvSpPr>
        <p:spPr bwMode="auto">
          <a:xfrm>
            <a:off x="7296150" y="5722939"/>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5.7ab</a:t>
            </a:r>
          </a:p>
        </p:txBody>
      </p:sp>
      <p:pic>
        <p:nvPicPr>
          <p:cNvPr id="55298" name="Picture 12">
            <a:extLst>
              <a:ext uri="{FF2B5EF4-FFF2-40B4-BE49-F238E27FC236}">
                <a16:creationId xmlns:a16="http://schemas.microsoft.com/office/drawing/2014/main" id="{0FB18D1A-B360-1C40-BF3B-1EFBA3432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919"/>
          <a:stretch>
            <a:fillRect/>
          </a:stretch>
        </p:blipFill>
        <p:spPr bwMode="auto">
          <a:xfrm>
            <a:off x="2895601" y="2343151"/>
            <a:ext cx="63992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CF54B305-1370-AA49-BDFE-52C4A08ADDB4}"/>
              </a:ext>
            </a:extLst>
          </p:cNvPr>
          <p:cNvSpPr txBox="1">
            <a:spLocks noChangeArrowheads="1"/>
          </p:cNvSpPr>
          <p:nvPr/>
        </p:nvSpPr>
        <p:spPr bwMode="auto">
          <a:xfrm>
            <a:off x="3467100" y="4773613"/>
            <a:ext cx="4857750" cy="508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 Single crossover in A-B and B-C regions would be expected to be more frequent than DCO frequency.</a:t>
            </a:r>
          </a:p>
        </p:txBody>
      </p:sp>
    </p:spTree>
    <p:extLst>
      <p:ext uri="{BB962C8B-B14F-4D97-AF65-F5344CB8AC3E}">
        <p14:creationId xmlns:p14="http://schemas.microsoft.com/office/powerpoint/2010/main" val="343510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18B391C1-8D55-6044-B350-AABEA7DA17B0}"/>
              </a:ext>
            </a:extLst>
          </p:cNvPr>
          <p:cNvSpPr>
            <a:spLocks noGrp="1"/>
          </p:cNvSpPr>
          <p:nvPr>
            <p:ph type="title"/>
          </p:nvPr>
        </p:nvSpPr>
        <p:spPr/>
        <p:txBody>
          <a:bodyPr/>
          <a:lstStyle/>
          <a:p>
            <a:endParaRPr lang="en-US" altLang="en-US"/>
          </a:p>
        </p:txBody>
      </p:sp>
      <p:sp>
        <p:nvSpPr>
          <p:cNvPr id="57346" name="Content Placeholder 2">
            <a:extLst>
              <a:ext uri="{FF2B5EF4-FFF2-40B4-BE49-F238E27FC236}">
                <a16:creationId xmlns:a16="http://schemas.microsoft.com/office/drawing/2014/main" id="{9BFC5A54-7BF4-2F45-AC38-F86690AD2DCD}"/>
              </a:ext>
            </a:extLst>
          </p:cNvPr>
          <p:cNvSpPr>
            <a:spLocks noGrp="1"/>
          </p:cNvSpPr>
          <p:nvPr>
            <p:ph idx="1"/>
          </p:nvPr>
        </p:nvSpPr>
        <p:spPr/>
        <p:txBody>
          <a:bodyPr/>
          <a:lstStyle/>
          <a:p>
            <a:r>
              <a:rPr lang="en-US" altLang="en-US"/>
              <a:t>Knowing DCO occur much more rarely than SCO allows us to determine gene order in a multi-point cross.</a:t>
            </a:r>
          </a:p>
          <a:p>
            <a:endParaRPr lang="en-US" altLang="en-US"/>
          </a:p>
          <a:p>
            <a:endParaRPr lang="en-US" altLang="en-US"/>
          </a:p>
          <a:p>
            <a:r>
              <a:rPr lang="en-US" altLang="en-US"/>
              <a:t>Start with 3-point cross…</a:t>
            </a:r>
          </a:p>
        </p:txBody>
      </p:sp>
    </p:spTree>
    <p:extLst>
      <p:ext uri="{BB962C8B-B14F-4D97-AF65-F5344CB8AC3E}">
        <p14:creationId xmlns:p14="http://schemas.microsoft.com/office/powerpoint/2010/main" val="405660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1B15210-B39D-3245-8016-A5AFB8C03428}"/>
              </a:ext>
            </a:extLst>
          </p:cNvPr>
          <p:cNvSpPr>
            <a:spLocks noGrp="1"/>
          </p:cNvSpPr>
          <p:nvPr>
            <p:ph type="title" idx="4294967295"/>
          </p:nvPr>
        </p:nvSpPr>
        <p:spPr/>
        <p:txBody>
          <a:bodyPr/>
          <a:lstStyle/>
          <a:p>
            <a:r>
              <a:rPr lang="en-US" altLang="en-US" sz="3000"/>
              <a:t>3 basic requirements for successful 3-point mapping</a:t>
            </a:r>
          </a:p>
        </p:txBody>
      </p:sp>
      <p:sp>
        <p:nvSpPr>
          <p:cNvPr id="58370" name="Content Placeholder 2">
            <a:extLst>
              <a:ext uri="{FF2B5EF4-FFF2-40B4-BE49-F238E27FC236}">
                <a16:creationId xmlns:a16="http://schemas.microsoft.com/office/drawing/2014/main" id="{F9247E86-0EB3-2246-A566-2FB74F740B3F}"/>
              </a:ext>
            </a:extLst>
          </p:cNvPr>
          <p:cNvSpPr>
            <a:spLocks noGrp="1"/>
          </p:cNvSpPr>
          <p:nvPr>
            <p:ph idx="4294967295"/>
          </p:nvPr>
        </p:nvSpPr>
        <p:spPr/>
        <p:txBody>
          <a:bodyPr/>
          <a:lstStyle/>
          <a:p>
            <a:endParaRPr lang="en-US" altLang="en-US"/>
          </a:p>
          <a:p>
            <a:endParaRPr lang="en-US" altLang="en-US"/>
          </a:p>
          <a:p>
            <a:r>
              <a:rPr lang="en-US" altLang="en-US"/>
              <a:t>Organism doing the X.O/ recombination must be heterozygous for all loci under consideration</a:t>
            </a:r>
          </a:p>
        </p:txBody>
      </p:sp>
    </p:spTree>
    <p:extLst>
      <p:ext uri="{BB962C8B-B14F-4D97-AF65-F5344CB8AC3E}">
        <p14:creationId xmlns:p14="http://schemas.microsoft.com/office/powerpoint/2010/main" val="3663216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EA44805-081D-AA4F-A1DF-A204D8B61FA4}"/>
              </a:ext>
            </a:extLst>
          </p:cNvPr>
          <p:cNvSpPr>
            <a:spLocks noGrp="1"/>
          </p:cNvSpPr>
          <p:nvPr>
            <p:ph type="title" idx="4294967295"/>
          </p:nvPr>
        </p:nvSpPr>
        <p:spPr/>
        <p:txBody>
          <a:bodyPr/>
          <a:lstStyle/>
          <a:p>
            <a:endParaRPr lang="en-US" altLang="en-US"/>
          </a:p>
        </p:txBody>
      </p:sp>
      <p:sp>
        <p:nvSpPr>
          <p:cNvPr id="59394" name="Content Placeholder 2">
            <a:extLst>
              <a:ext uri="{FF2B5EF4-FFF2-40B4-BE49-F238E27FC236}">
                <a16:creationId xmlns:a16="http://schemas.microsoft.com/office/drawing/2014/main" id="{5C7FA053-DD6E-FF4A-99AC-509C847B21D8}"/>
              </a:ext>
            </a:extLst>
          </p:cNvPr>
          <p:cNvSpPr>
            <a:spLocks noGrp="1"/>
          </p:cNvSpPr>
          <p:nvPr>
            <p:ph idx="4294967295"/>
          </p:nvPr>
        </p:nvSpPr>
        <p:spPr/>
        <p:txBody>
          <a:bodyPr/>
          <a:lstStyle/>
          <a:p>
            <a:r>
              <a:rPr lang="en-US" altLang="en-US"/>
              <a:t>Cross design must allow for direct observation of crossing over in gametes as a phenotype in offspring.  </a:t>
            </a:r>
          </a:p>
          <a:p>
            <a:pPr lvl="1"/>
            <a:endParaRPr lang="en-US" altLang="en-US"/>
          </a:p>
          <a:p>
            <a:pPr lvl="1"/>
            <a:r>
              <a:rPr lang="en-US" altLang="en-US"/>
              <a:t>Usually the mate contributes only recessive alleles.</a:t>
            </a:r>
          </a:p>
          <a:p>
            <a:endParaRPr lang="en-US" altLang="en-US"/>
          </a:p>
        </p:txBody>
      </p:sp>
    </p:spTree>
    <p:extLst>
      <p:ext uri="{BB962C8B-B14F-4D97-AF65-F5344CB8AC3E}">
        <p14:creationId xmlns:p14="http://schemas.microsoft.com/office/powerpoint/2010/main" val="148977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209D6322-BAA3-7046-9F9A-1E72CEFD9DA9}"/>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0CDEB138-8EC0-5047-8577-6B4BC4C2E448}"/>
              </a:ext>
            </a:extLst>
          </p:cNvPr>
          <p:cNvSpPr>
            <a:spLocks noGrp="1"/>
          </p:cNvSpPr>
          <p:nvPr>
            <p:ph idx="1"/>
          </p:nvPr>
        </p:nvSpPr>
        <p:spPr/>
        <p:txBody>
          <a:bodyPr/>
          <a:lstStyle/>
          <a:p>
            <a:r>
              <a:rPr lang="en-US" altLang="en-US"/>
              <a:t>There are further limitations to recombination mapping</a:t>
            </a:r>
          </a:p>
          <a:p>
            <a:endParaRPr lang="en-US" altLang="en-US"/>
          </a:p>
          <a:p>
            <a:pPr lvl="1"/>
            <a:r>
              <a:rPr lang="en-US" altLang="en-US"/>
              <a:t>Consider again, genes that are distantly spaced on the same chromosome.  They are more likely to have </a:t>
            </a:r>
            <a:r>
              <a:rPr lang="en-US" altLang="en-US" b="1" i="1"/>
              <a:t>more than one </a:t>
            </a:r>
            <a:r>
              <a:rPr lang="en-US" altLang="en-US"/>
              <a:t>X.0. occur between them.</a:t>
            </a:r>
          </a:p>
          <a:p>
            <a:pPr lvl="1"/>
            <a:endParaRPr lang="en-US" altLang="en-US"/>
          </a:p>
          <a:p>
            <a:pPr lvl="1"/>
            <a:endParaRPr lang="en-US" altLang="en-US"/>
          </a:p>
        </p:txBody>
      </p:sp>
    </p:spTree>
    <p:extLst>
      <p:ext uri="{BB962C8B-B14F-4D97-AF65-F5344CB8AC3E}">
        <p14:creationId xmlns:p14="http://schemas.microsoft.com/office/powerpoint/2010/main" val="28460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966C96CF-BA2D-3049-8C85-32F2685C3A48}"/>
              </a:ext>
            </a:extLst>
          </p:cNvPr>
          <p:cNvSpPr>
            <a:spLocks noGrp="1"/>
          </p:cNvSpPr>
          <p:nvPr>
            <p:ph type="title" idx="4294967295"/>
          </p:nvPr>
        </p:nvSpPr>
        <p:spPr/>
        <p:txBody>
          <a:bodyPr/>
          <a:lstStyle/>
          <a:p>
            <a:endParaRPr lang="en-US" altLang="en-US"/>
          </a:p>
        </p:txBody>
      </p:sp>
      <p:sp>
        <p:nvSpPr>
          <p:cNvPr id="60418" name="Content Placeholder 2">
            <a:extLst>
              <a:ext uri="{FF2B5EF4-FFF2-40B4-BE49-F238E27FC236}">
                <a16:creationId xmlns:a16="http://schemas.microsoft.com/office/drawing/2014/main" id="{AAECAC1A-4E0B-2A49-8E7C-9D212489E157}"/>
              </a:ext>
            </a:extLst>
          </p:cNvPr>
          <p:cNvSpPr>
            <a:spLocks noGrp="1"/>
          </p:cNvSpPr>
          <p:nvPr>
            <p:ph idx="4294967295"/>
          </p:nvPr>
        </p:nvSpPr>
        <p:spPr>
          <a:xfrm>
            <a:off x="3352800" y="2057401"/>
            <a:ext cx="6172200" cy="3394075"/>
          </a:xfrm>
        </p:spPr>
        <p:txBody>
          <a:bodyPr/>
          <a:lstStyle/>
          <a:p>
            <a:r>
              <a:rPr lang="en-US" altLang="en-US"/>
              <a:t>Sufficient numbers of offspring must be examined to recover a representative sample of all crossover classes.</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16503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37CC4C83-C034-F84C-8BD1-85432F237CB5}"/>
              </a:ext>
            </a:extLst>
          </p:cNvPr>
          <p:cNvSpPr>
            <a:spLocks noGrp="1"/>
          </p:cNvSpPr>
          <p:nvPr>
            <p:ph type="title"/>
          </p:nvPr>
        </p:nvSpPr>
        <p:spPr/>
        <p:txBody>
          <a:bodyPr>
            <a:normAutofit/>
          </a:bodyPr>
          <a:lstStyle/>
          <a:p>
            <a:pPr algn="l">
              <a:defRPr/>
            </a:pPr>
            <a:r>
              <a:rPr lang="en-US" sz="2700" b="1">
                <a:ea typeface="MS PGothic" charset="0"/>
                <a:cs typeface="MS PGothic" charset="0"/>
              </a:rPr>
              <a:t>Knowing the design of the cross,  3 types of offspring should be evident.</a:t>
            </a:r>
            <a:br>
              <a:rPr lang="en-US" sz="2700" b="1">
                <a:ea typeface="MS PGothic" charset="0"/>
                <a:cs typeface="MS PGothic" charset="0"/>
              </a:rPr>
            </a:br>
            <a:endParaRPr lang="en-US" sz="2700" b="1">
              <a:ea typeface="MS PGothic" charset="0"/>
              <a:cs typeface="MS PGothic" charset="0"/>
            </a:endParaRPr>
          </a:p>
        </p:txBody>
      </p:sp>
      <p:sp>
        <p:nvSpPr>
          <p:cNvPr id="61442" name="Rectangle 3">
            <a:extLst>
              <a:ext uri="{FF2B5EF4-FFF2-40B4-BE49-F238E27FC236}">
                <a16:creationId xmlns:a16="http://schemas.microsoft.com/office/drawing/2014/main" id="{303A06C1-55B4-C346-86C8-DB3F71B371A3}"/>
              </a:ext>
            </a:extLst>
          </p:cNvPr>
          <p:cNvSpPr>
            <a:spLocks noGrp="1"/>
          </p:cNvSpPr>
          <p:nvPr>
            <p:ph type="body" idx="1"/>
          </p:nvPr>
        </p:nvSpPr>
        <p:spPr/>
        <p:txBody>
          <a:bodyPr/>
          <a:lstStyle/>
          <a:p>
            <a:pPr lvl="1">
              <a:lnSpc>
                <a:spcPct val="90000"/>
              </a:lnSpc>
            </a:pPr>
            <a:r>
              <a:rPr lang="en-US" altLang="en-US"/>
              <a:t>Non-crossover (NCO).  Offspring derived from gametes in which no crossover occurred in the interval of interest.</a:t>
            </a:r>
          </a:p>
          <a:p>
            <a:pPr lvl="1">
              <a:lnSpc>
                <a:spcPct val="90000"/>
              </a:lnSpc>
            </a:pPr>
            <a:r>
              <a:rPr lang="en-US" altLang="en-US"/>
              <a:t>Single-cross-over (SCO) Offspring derived from gametes in which  crossover occurred in one of the 2  intergene regions. **2 different SCO are produced.</a:t>
            </a:r>
          </a:p>
          <a:p>
            <a:pPr lvl="1">
              <a:lnSpc>
                <a:spcPct val="90000"/>
              </a:lnSpc>
            </a:pPr>
            <a:r>
              <a:rPr lang="en-US" altLang="en-US"/>
              <a:t>Double cross-over (DCO) Offspring derived from gametes in which crossover occurred in both intergene regions of interest.</a:t>
            </a:r>
          </a:p>
          <a:p>
            <a:pPr lvl="1">
              <a:lnSpc>
                <a:spcPct val="90000"/>
              </a:lnSpc>
            </a:pPr>
            <a:endParaRPr lang="en-US" altLang="en-US"/>
          </a:p>
          <a:p>
            <a:pPr lvl="1">
              <a:lnSpc>
                <a:spcPct val="90000"/>
              </a:lnSpc>
            </a:pPr>
            <a:endParaRPr lang="en-US" altLang="en-US"/>
          </a:p>
        </p:txBody>
      </p:sp>
    </p:spTree>
    <p:extLst>
      <p:ext uri="{BB962C8B-B14F-4D97-AF65-F5344CB8AC3E}">
        <p14:creationId xmlns:p14="http://schemas.microsoft.com/office/powerpoint/2010/main" val="25903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FC9A088-E23F-F842-ABA9-C69A41ACD8D7}"/>
              </a:ext>
            </a:extLst>
          </p:cNvPr>
          <p:cNvSpPr>
            <a:spLocks noGrp="1"/>
          </p:cNvSpPr>
          <p:nvPr>
            <p:ph type="title" idx="4294967295"/>
          </p:nvPr>
        </p:nvSpPr>
        <p:spPr/>
        <p:txBody>
          <a:bodyPr/>
          <a:lstStyle/>
          <a:p>
            <a:endParaRPr lang="en-US" altLang="en-US"/>
          </a:p>
        </p:txBody>
      </p:sp>
      <p:sp>
        <p:nvSpPr>
          <p:cNvPr id="62466" name="Content Placeholder 2">
            <a:extLst>
              <a:ext uri="{FF2B5EF4-FFF2-40B4-BE49-F238E27FC236}">
                <a16:creationId xmlns:a16="http://schemas.microsoft.com/office/drawing/2014/main" id="{444778E9-1044-1D4B-A9C9-08F1A9763414}"/>
              </a:ext>
            </a:extLst>
          </p:cNvPr>
          <p:cNvSpPr>
            <a:spLocks noGrp="1"/>
          </p:cNvSpPr>
          <p:nvPr>
            <p:ph idx="4294967295"/>
          </p:nvPr>
        </p:nvSpPr>
        <p:spPr>
          <a:xfrm>
            <a:off x="3009900" y="2041525"/>
            <a:ext cx="6115050" cy="3943350"/>
          </a:xfrm>
        </p:spPr>
        <p:txBody>
          <a:bodyPr/>
          <a:lstStyle/>
          <a:p>
            <a:pPr>
              <a:buFont typeface="Arial" panose="020B0604020202020204" pitchFamily="34" charset="0"/>
              <a:buNone/>
            </a:pPr>
            <a:r>
              <a:rPr lang="en-US" altLang="en-US">
                <a:solidFill>
                  <a:srgbClr val="FF0000"/>
                </a:solidFill>
              </a:rPr>
              <a:t>NCO</a:t>
            </a:r>
            <a:r>
              <a:rPr lang="en-US" altLang="en-US"/>
              <a:t> (parental combinations)  will be the most frequent—</a:t>
            </a:r>
            <a:r>
              <a:rPr lang="en-US" altLang="en-US" sz="1800"/>
              <a:t>Although XO happens, it can happen </a:t>
            </a:r>
            <a:r>
              <a:rPr lang="en-US" altLang="en-US" sz="1800" i="1"/>
              <a:t>anywhere</a:t>
            </a:r>
            <a:r>
              <a:rPr lang="en-US" altLang="en-US" sz="1800"/>
              <a:t> along the chromosome. Not always in the interval you are analyzing.</a:t>
            </a:r>
          </a:p>
          <a:p>
            <a:pPr>
              <a:buFont typeface="Arial" panose="020B0604020202020204" pitchFamily="34" charset="0"/>
              <a:buNone/>
            </a:pPr>
            <a:r>
              <a:rPr lang="en-US" altLang="en-US">
                <a:solidFill>
                  <a:srgbClr val="FF0000"/>
                </a:solidFill>
              </a:rPr>
              <a:t>DCO</a:t>
            </a:r>
            <a:r>
              <a:rPr lang="en-US" altLang="en-US"/>
              <a:t> will be the least frequent</a:t>
            </a:r>
          </a:p>
          <a:p>
            <a:pPr>
              <a:buFont typeface="Arial" panose="020B0604020202020204" pitchFamily="34" charset="0"/>
              <a:buNone/>
            </a:pPr>
            <a:r>
              <a:rPr lang="en-US" altLang="en-US"/>
              <a:t> </a:t>
            </a:r>
          </a:p>
          <a:p>
            <a:pPr>
              <a:buFont typeface="Arial" panose="020B0604020202020204" pitchFamily="34" charset="0"/>
              <a:buNone/>
            </a:pPr>
            <a:r>
              <a:rPr lang="en-US" altLang="en-US">
                <a:solidFill>
                  <a:srgbClr val="FF0000"/>
                </a:solidFill>
              </a:rPr>
              <a:t>SCO1                           </a:t>
            </a:r>
            <a:r>
              <a:rPr lang="en-US" altLang="en-US"/>
              <a:t>	</a:t>
            </a:r>
          </a:p>
        </p:txBody>
      </p:sp>
      <p:sp>
        <p:nvSpPr>
          <p:cNvPr id="7" name="Right Brace 6">
            <a:extLst>
              <a:ext uri="{FF2B5EF4-FFF2-40B4-BE49-F238E27FC236}">
                <a16:creationId xmlns:a16="http://schemas.microsoft.com/office/drawing/2014/main" id="{472D3F30-C808-3743-8E2B-1D8395150BC8}"/>
              </a:ext>
            </a:extLst>
          </p:cNvPr>
          <p:cNvSpPr/>
          <p:nvPr/>
        </p:nvSpPr>
        <p:spPr>
          <a:xfrm flipH="1">
            <a:off x="4100513" y="4956175"/>
            <a:ext cx="285750" cy="10287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540" name="TextBox 1">
            <a:extLst>
              <a:ext uri="{FF2B5EF4-FFF2-40B4-BE49-F238E27FC236}">
                <a16:creationId xmlns:a16="http://schemas.microsoft.com/office/drawing/2014/main" id="{620C2F36-03F3-D84A-A6ED-C4243E71BC9A}"/>
              </a:ext>
            </a:extLst>
          </p:cNvPr>
          <p:cNvSpPr txBox="1">
            <a:spLocks noChangeArrowheads="1"/>
          </p:cNvSpPr>
          <p:nvPr/>
        </p:nvSpPr>
        <p:spPr bwMode="auto">
          <a:xfrm>
            <a:off x="2819400" y="5548313"/>
            <a:ext cx="1320800" cy="7921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dirty="0">
                <a:solidFill>
                  <a:srgbClr val="FF0000"/>
                </a:solidFill>
                <a:latin typeface="Calibri" charset="0"/>
                <a:ea typeface="MS PGothic" charset="0"/>
                <a:cs typeface="MS PGothic" charset="0"/>
              </a:rPr>
              <a:t>SCO 2</a:t>
            </a:r>
          </a:p>
          <a:p>
            <a:pPr eaLnBrk="1" hangingPunct="1">
              <a:defRPr/>
            </a:pPr>
            <a:endParaRPr lang="en-US" sz="1350" dirty="0"/>
          </a:p>
        </p:txBody>
      </p:sp>
      <p:sp>
        <p:nvSpPr>
          <p:cNvPr id="62469" name="TextBox 1">
            <a:extLst>
              <a:ext uri="{FF2B5EF4-FFF2-40B4-BE49-F238E27FC236}">
                <a16:creationId xmlns:a16="http://schemas.microsoft.com/office/drawing/2014/main" id="{FC223A8E-366B-3043-9784-604059ADD08A}"/>
              </a:ext>
            </a:extLst>
          </p:cNvPr>
          <p:cNvSpPr txBox="1">
            <a:spLocks noChangeArrowheads="1"/>
          </p:cNvSpPr>
          <p:nvPr/>
        </p:nvSpPr>
        <p:spPr bwMode="auto">
          <a:xfrm>
            <a:off x="4554538" y="5148263"/>
            <a:ext cx="4970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Calibri" panose="020F0502020204030204" pitchFamily="34" charset="0"/>
              </a:rPr>
              <a:t>will show intermediate frequencies reflecting the intergene   distances.</a:t>
            </a:r>
            <a:endParaRPr lang="en-US" altLang="en-US" sz="2400"/>
          </a:p>
        </p:txBody>
      </p:sp>
    </p:spTree>
    <p:extLst>
      <p:ext uri="{BB962C8B-B14F-4D97-AF65-F5344CB8AC3E}">
        <p14:creationId xmlns:p14="http://schemas.microsoft.com/office/powerpoint/2010/main" val="38445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3E2964B-3F86-5849-B6A3-93D7BF55C6FD}"/>
              </a:ext>
            </a:extLst>
          </p:cNvPr>
          <p:cNvSpPr>
            <a:spLocks noGrp="1"/>
          </p:cNvSpPr>
          <p:nvPr>
            <p:ph type="title" idx="4294967295"/>
          </p:nvPr>
        </p:nvSpPr>
        <p:spPr/>
        <p:txBody>
          <a:bodyPr/>
          <a:lstStyle/>
          <a:p>
            <a:r>
              <a:rPr lang="en-US" altLang="en-US" dirty="0"/>
              <a:t>Textbook example…</a:t>
            </a:r>
          </a:p>
        </p:txBody>
      </p:sp>
      <p:sp>
        <p:nvSpPr>
          <p:cNvPr id="63490" name="Content Placeholder 2">
            <a:extLst>
              <a:ext uri="{FF2B5EF4-FFF2-40B4-BE49-F238E27FC236}">
                <a16:creationId xmlns:a16="http://schemas.microsoft.com/office/drawing/2014/main" id="{91B23673-CFED-CA48-81CB-8A988A29EA63}"/>
              </a:ext>
            </a:extLst>
          </p:cNvPr>
          <p:cNvSpPr>
            <a:spLocks noGrp="1"/>
          </p:cNvSpPr>
          <p:nvPr>
            <p:ph idx="4294967295"/>
          </p:nvPr>
        </p:nvSpPr>
        <p:spPr/>
        <p:txBody>
          <a:bodyPr/>
          <a:lstStyle/>
          <a:p>
            <a:r>
              <a:rPr lang="en-US" altLang="en-US"/>
              <a:t>3  X-linked genes in example</a:t>
            </a:r>
          </a:p>
          <a:p>
            <a:pPr>
              <a:buFont typeface="Arial" panose="020B0604020202020204" pitchFamily="34" charset="0"/>
              <a:buNone/>
            </a:pPr>
            <a:r>
              <a:rPr lang="en-US" altLang="en-US"/>
              <a:t>w-white eyes			</a:t>
            </a:r>
          </a:p>
          <a:p>
            <a:pPr>
              <a:buFont typeface="Arial" panose="020B0604020202020204" pitchFamily="34" charset="0"/>
              <a:buNone/>
            </a:pPr>
            <a:r>
              <a:rPr lang="en-US" altLang="en-US"/>
              <a:t>y-yellow body		          3    recessive mutations</a:t>
            </a:r>
          </a:p>
          <a:p>
            <a:pPr>
              <a:buFont typeface="Arial" panose="020B0604020202020204" pitchFamily="34" charset="0"/>
              <a:buNone/>
            </a:pPr>
            <a:r>
              <a:rPr lang="en-US" altLang="en-US"/>
              <a:t>ec-echinus (eye shape)</a:t>
            </a:r>
          </a:p>
        </p:txBody>
      </p:sp>
      <p:sp>
        <p:nvSpPr>
          <p:cNvPr id="5" name="Right Brace 4">
            <a:extLst>
              <a:ext uri="{FF2B5EF4-FFF2-40B4-BE49-F238E27FC236}">
                <a16:creationId xmlns:a16="http://schemas.microsoft.com/office/drawing/2014/main" id="{02E7D398-009F-1744-BA9E-CB7D07530BC9}"/>
              </a:ext>
            </a:extLst>
          </p:cNvPr>
          <p:cNvSpPr/>
          <p:nvPr/>
        </p:nvSpPr>
        <p:spPr>
          <a:xfrm>
            <a:off x="5676900" y="2427288"/>
            <a:ext cx="228600" cy="1485900"/>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63492" name="Picture 10">
            <a:extLst>
              <a:ext uri="{FF2B5EF4-FFF2-40B4-BE49-F238E27FC236}">
                <a16:creationId xmlns:a16="http://schemas.microsoft.com/office/drawing/2014/main" id="{1CF082E1-0D43-7C4A-AEE6-D67D112C4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932364"/>
            <a:ext cx="20716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F03B2981-CDAB-1247-940A-68CB997333C9}"/>
              </a:ext>
            </a:extLst>
          </p:cNvPr>
          <p:cNvCxnSpPr/>
          <p:nvPr/>
        </p:nvCxnSpPr>
        <p:spPr>
          <a:xfrm>
            <a:off x="2838451" y="4616450"/>
            <a:ext cx="684213" cy="41275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B91305B-589A-BC45-BC6D-C14FBFF6069F}"/>
              </a:ext>
            </a:extLst>
          </p:cNvPr>
          <p:cNvCxnSpPr/>
          <p:nvPr/>
        </p:nvCxnSpPr>
        <p:spPr>
          <a:xfrm>
            <a:off x="4210051" y="4673600"/>
            <a:ext cx="684213" cy="5080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92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6">
            <a:extLst>
              <a:ext uri="{FF2B5EF4-FFF2-40B4-BE49-F238E27FC236}">
                <a16:creationId xmlns:a16="http://schemas.microsoft.com/office/drawing/2014/main" id="{B75233FA-91AB-F445-8555-9E02CA155AD8}"/>
              </a:ext>
            </a:extLst>
          </p:cNvPr>
          <p:cNvSpPr txBox="1">
            <a:spLocks noChangeArrowheads="1"/>
          </p:cNvSpPr>
          <p:nvPr/>
        </p:nvSpPr>
        <p:spPr bwMode="auto">
          <a:xfrm>
            <a:off x="7296150" y="5722939"/>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rPr>
              <a:t>Figure 5.8</a:t>
            </a:r>
          </a:p>
        </p:txBody>
      </p:sp>
      <p:pic>
        <p:nvPicPr>
          <p:cNvPr id="64514" name="Picture 12">
            <a:extLst>
              <a:ext uri="{FF2B5EF4-FFF2-40B4-BE49-F238E27FC236}">
                <a16:creationId xmlns:a16="http://schemas.microsoft.com/office/drawing/2014/main" id="{7821CD91-D6A6-FA43-B843-FF08F6774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62"/>
          <a:stretch>
            <a:fillRect/>
          </a:stretch>
        </p:blipFill>
        <p:spPr bwMode="auto">
          <a:xfrm>
            <a:off x="5621338" y="1111250"/>
            <a:ext cx="384651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A4CB57B-A13E-634C-BDAC-42BFF36D8DD4}"/>
              </a:ext>
            </a:extLst>
          </p:cNvPr>
          <p:cNvSpPr/>
          <p:nvPr/>
        </p:nvSpPr>
        <p:spPr>
          <a:xfrm>
            <a:off x="5695950" y="971550"/>
            <a:ext cx="33147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6" name="TextBox 4">
            <a:extLst>
              <a:ext uri="{FF2B5EF4-FFF2-40B4-BE49-F238E27FC236}">
                <a16:creationId xmlns:a16="http://schemas.microsoft.com/office/drawing/2014/main" id="{DD9F53CA-196F-9145-9B2C-289659F13CF4}"/>
              </a:ext>
            </a:extLst>
          </p:cNvPr>
          <p:cNvSpPr txBox="1">
            <a:spLocks noChangeArrowheads="1"/>
          </p:cNvSpPr>
          <p:nvPr/>
        </p:nvSpPr>
        <p:spPr bwMode="auto">
          <a:xfrm>
            <a:off x="2066926" y="441325"/>
            <a:ext cx="3097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Cross is made to produce female heterozygote and completely recessive male.</a:t>
            </a:r>
          </a:p>
        </p:txBody>
      </p:sp>
      <p:cxnSp>
        <p:nvCxnSpPr>
          <p:cNvPr id="7" name="Straight Arrow Connector 6">
            <a:extLst>
              <a:ext uri="{FF2B5EF4-FFF2-40B4-BE49-F238E27FC236}">
                <a16:creationId xmlns:a16="http://schemas.microsoft.com/office/drawing/2014/main" id="{3B53E78D-6BE3-124E-9176-5A6DF0A154F5}"/>
              </a:ext>
            </a:extLst>
          </p:cNvPr>
          <p:cNvCxnSpPr/>
          <p:nvPr/>
        </p:nvCxnSpPr>
        <p:spPr>
          <a:xfrm>
            <a:off x="4495800" y="2000250"/>
            <a:ext cx="16573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50DA86-7042-C545-934C-092EE1422E10}"/>
              </a:ext>
            </a:extLst>
          </p:cNvPr>
          <p:cNvCxnSpPr/>
          <p:nvPr/>
        </p:nvCxnSpPr>
        <p:spPr>
          <a:xfrm flipV="1">
            <a:off x="3409950" y="2114550"/>
            <a:ext cx="3829050" cy="514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81BBE0D-ECA6-C044-97DF-3BF2BE179F05}"/>
              </a:ext>
            </a:extLst>
          </p:cNvPr>
          <p:cNvSpPr/>
          <p:nvPr/>
        </p:nvSpPr>
        <p:spPr>
          <a:xfrm>
            <a:off x="8953501" y="2193925"/>
            <a:ext cx="441325" cy="32702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7663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6">
            <a:extLst>
              <a:ext uri="{FF2B5EF4-FFF2-40B4-BE49-F238E27FC236}">
                <a16:creationId xmlns:a16="http://schemas.microsoft.com/office/drawing/2014/main" id="{1B11023C-AD72-1642-8AFB-C5170091CCA2}"/>
              </a:ext>
            </a:extLst>
          </p:cNvPr>
          <p:cNvSpPr txBox="1">
            <a:spLocks noChangeArrowheads="1"/>
          </p:cNvSpPr>
          <p:nvPr/>
        </p:nvSpPr>
        <p:spPr bwMode="auto">
          <a:xfrm>
            <a:off x="7296150" y="5722939"/>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rPr>
              <a:t>Figure 5.8</a:t>
            </a:r>
          </a:p>
        </p:txBody>
      </p:sp>
      <p:pic>
        <p:nvPicPr>
          <p:cNvPr id="66562" name="Picture 12">
            <a:extLst>
              <a:ext uri="{FF2B5EF4-FFF2-40B4-BE49-F238E27FC236}">
                <a16:creationId xmlns:a16="http://schemas.microsoft.com/office/drawing/2014/main" id="{2FB6AFE6-0F02-144D-B044-A87800402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62"/>
          <a:stretch>
            <a:fillRect/>
          </a:stretch>
        </p:blipFill>
        <p:spPr bwMode="auto">
          <a:xfrm>
            <a:off x="5621338" y="1111250"/>
            <a:ext cx="384651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9EF647E0-0F90-C34A-9E42-2FBEF1745693}"/>
              </a:ext>
            </a:extLst>
          </p:cNvPr>
          <p:cNvSpPr/>
          <p:nvPr/>
        </p:nvSpPr>
        <p:spPr>
          <a:xfrm>
            <a:off x="5695950" y="971550"/>
            <a:ext cx="33147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6" name="TextBox 4">
            <a:extLst>
              <a:ext uri="{FF2B5EF4-FFF2-40B4-BE49-F238E27FC236}">
                <a16:creationId xmlns:a16="http://schemas.microsoft.com/office/drawing/2014/main" id="{65B3FB9D-F413-2547-9162-2ED07C396FF6}"/>
              </a:ext>
            </a:extLst>
          </p:cNvPr>
          <p:cNvSpPr txBox="1">
            <a:spLocks noChangeArrowheads="1"/>
          </p:cNvSpPr>
          <p:nvPr/>
        </p:nvSpPr>
        <p:spPr bwMode="auto">
          <a:xfrm>
            <a:off x="2781300" y="1257301"/>
            <a:ext cx="1314450" cy="1338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a:latin typeface="Calibri" charset="0"/>
                <a:ea typeface="MS PGothic" charset="0"/>
                <a:cs typeface="MS PGothic" charset="0"/>
              </a:rPr>
              <a:t>Cross is made to produce female heterozygote and completely recessive male.</a:t>
            </a:r>
          </a:p>
        </p:txBody>
      </p:sp>
      <p:cxnSp>
        <p:nvCxnSpPr>
          <p:cNvPr id="7" name="Straight Arrow Connector 6">
            <a:extLst>
              <a:ext uri="{FF2B5EF4-FFF2-40B4-BE49-F238E27FC236}">
                <a16:creationId xmlns:a16="http://schemas.microsoft.com/office/drawing/2014/main" id="{9127D30D-27B6-E647-8BE9-9221AC0C149C}"/>
              </a:ext>
            </a:extLst>
          </p:cNvPr>
          <p:cNvCxnSpPr/>
          <p:nvPr/>
        </p:nvCxnSpPr>
        <p:spPr>
          <a:xfrm>
            <a:off x="4495800" y="2000250"/>
            <a:ext cx="16573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77CE24-8639-4840-8BB7-DD71905D7278}"/>
              </a:ext>
            </a:extLst>
          </p:cNvPr>
          <p:cNvCxnSpPr/>
          <p:nvPr/>
        </p:nvCxnSpPr>
        <p:spPr>
          <a:xfrm flipV="1">
            <a:off x="3409950" y="2114550"/>
            <a:ext cx="3829050" cy="514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57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AD105D2C-8691-CA4A-A32C-7AFC52570771}"/>
              </a:ext>
            </a:extLst>
          </p:cNvPr>
          <p:cNvSpPr>
            <a:spLocks noGrp="1"/>
          </p:cNvSpPr>
          <p:nvPr>
            <p:ph type="title" idx="4294967295"/>
          </p:nvPr>
        </p:nvSpPr>
        <p:spPr/>
        <p:txBody>
          <a:bodyPr/>
          <a:lstStyle/>
          <a:p>
            <a:pPr algn="l"/>
            <a:r>
              <a:rPr lang="en-US" altLang="en-US" sz="2700"/>
              <a:t>What are the </a:t>
            </a:r>
            <a:r>
              <a:rPr lang="en-US" altLang="en-US" sz="2700" i="1"/>
              <a:t>possible</a:t>
            </a:r>
            <a:r>
              <a:rPr lang="en-US" altLang="en-US" sz="2700"/>
              <a:t> orders for 3 genes?</a:t>
            </a:r>
          </a:p>
        </p:txBody>
      </p:sp>
      <p:sp>
        <p:nvSpPr>
          <p:cNvPr id="71682" name="Content Placeholder 2">
            <a:extLst>
              <a:ext uri="{FF2B5EF4-FFF2-40B4-BE49-F238E27FC236}">
                <a16:creationId xmlns:a16="http://schemas.microsoft.com/office/drawing/2014/main" id="{FE32AC6B-890B-1F4B-A347-76E392B899C6}"/>
              </a:ext>
            </a:extLst>
          </p:cNvPr>
          <p:cNvSpPr>
            <a:spLocks noGrp="1"/>
          </p:cNvSpPr>
          <p:nvPr>
            <p:ph idx="4294967295"/>
          </p:nvPr>
        </p:nvSpPr>
        <p:spPr>
          <a:ln>
            <a:solidFill>
              <a:schemeClr val="tx1"/>
            </a:solidFill>
            <a:miter lim="800000"/>
            <a:headEnd/>
            <a:tailEnd/>
          </a:ln>
        </p:spPr>
        <p:txBody>
          <a:bodyPr/>
          <a:lstStyle/>
          <a:p>
            <a:pPr>
              <a:defRPr/>
            </a:pPr>
            <a:r>
              <a:rPr lang="en-US" sz="4050">
                <a:ea typeface="MS PGothic" charset="0"/>
                <a:cs typeface="MS PGothic" charset="0"/>
              </a:rPr>
              <a:t>y-</a:t>
            </a:r>
            <a:r>
              <a:rPr lang="en-US" sz="4050">
                <a:solidFill>
                  <a:srgbClr val="FF0000"/>
                </a:solidFill>
                <a:ea typeface="MS PGothic" charset="0"/>
                <a:cs typeface="MS PGothic" charset="0"/>
              </a:rPr>
              <a:t>ec</a:t>
            </a:r>
            <a:r>
              <a:rPr lang="en-US" sz="4050">
                <a:ea typeface="MS PGothic" charset="0"/>
                <a:cs typeface="MS PGothic" charset="0"/>
              </a:rPr>
              <a:t>-w 	(w-</a:t>
            </a:r>
            <a:r>
              <a:rPr lang="en-US" sz="4050">
                <a:solidFill>
                  <a:srgbClr val="FF0000"/>
                </a:solidFill>
                <a:ea typeface="MS PGothic" charset="0"/>
                <a:cs typeface="MS PGothic" charset="0"/>
              </a:rPr>
              <a:t>ec</a:t>
            </a:r>
            <a:r>
              <a:rPr lang="en-US" sz="4050">
                <a:ea typeface="MS PGothic" charset="0"/>
                <a:cs typeface="MS PGothic" charset="0"/>
              </a:rPr>
              <a:t>-y)</a:t>
            </a:r>
          </a:p>
          <a:p>
            <a:pPr>
              <a:defRPr/>
            </a:pPr>
            <a:r>
              <a:rPr lang="en-US" sz="4050">
                <a:ea typeface="MS PGothic" charset="0"/>
                <a:cs typeface="MS PGothic" charset="0"/>
              </a:rPr>
              <a:t>y-</a:t>
            </a:r>
            <a:r>
              <a:rPr lang="en-US" sz="4050">
                <a:solidFill>
                  <a:srgbClr val="FF0000"/>
                </a:solidFill>
                <a:ea typeface="MS PGothic" charset="0"/>
                <a:cs typeface="MS PGothic" charset="0"/>
              </a:rPr>
              <a:t>w</a:t>
            </a:r>
            <a:r>
              <a:rPr lang="en-US" sz="4050">
                <a:ea typeface="MS PGothic" charset="0"/>
                <a:cs typeface="MS PGothic" charset="0"/>
              </a:rPr>
              <a:t>-ec	 (ec-</a:t>
            </a:r>
            <a:r>
              <a:rPr lang="en-US" sz="4050">
                <a:solidFill>
                  <a:srgbClr val="FF0000"/>
                </a:solidFill>
                <a:ea typeface="MS PGothic" charset="0"/>
                <a:cs typeface="MS PGothic" charset="0"/>
              </a:rPr>
              <a:t>w</a:t>
            </a:r>
            <a:r>
              <a:rPr lang="en-US" sz="4050">
                <a:ea typeface="MS PGothic" charset="0"/>
                <a:cs typeface="MS PGothic" charset="0"/>
              </a:rPr>
              <a:t>-y)</a:t>
            </a:r>
          </a:p>
          <a:p>
            <a:pPr>
              <a:defRPr/>
            </a:pPr>
            <a:r>
              <a:rPr lang="en-US" sz="4050">
                <a:ea typeface="MS PGothic" charset="0"/>
                <a:cs typeface="MS PGothic" charset="0"/>
              </a:rPr>
              <a:t>w-</a:t>
            </a:r>
            <a:r>
              <a:rPr lang="en-US" sz="4050">
                <a:solidFill>
                  <a:srgbClr val="FF0000"/>
                </a:solidFill>
                <a:ea typeface="MS PGothic" charset="0"/>
                <a:cs typeface="MS PGothic" charset="0"/>
              </a:rPr>
              <a:t>y</a:t>
            </a:r>
            <a:r>
              <a:rPr lang="en-US" sz="4050">
                <a:ea typeface="MS PGothic" charset="0"/>
                <a:cs typeface="MS PGothic" charset="0"/>
              </a:rPr>
              <a:t>-ec	 (ec-</a:t>
            </a:r>
            <a:r>
              <a:rPr lang="en-US" sz="4050">
                <a:solidFill>
                  <a:srgbClr val="FF0000"/>
                </a:solidFill>
                <a:ea typeface="MS PGothic" charset="0"/>
                <a:cs typeface="MS PGothic" charset="0"/>
              </a:rPr>
              <a:t>y-</a:t>
            </a:r>
            <a:r>
              <a:rPr lang="en-US" sz="4050">
                <a:ea typeface="MS PGothic" charset="0"/>
                <a:cs typeface="MS PGothic" charset="0"/>
              </a:rPr>
              <a:t>w)</a:t>
            </a:r>
          </a:p>
        </p:txBody>
      </p:sp>
    </p:spTree>
    <p:extLst>
      <p:ext uri="{BB962C8B-B14F-4D97-AF65-F5344CB8AC3E}">
        <p14:creationId xmlns:p14="http://schemas.microsoft.com/office/powerpoint/2010/main" val="2702543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a:extLst>
              <a:ext uri="{FF2B5EF4-FFF2-40B4-BE49-F238E27FC236}">
                <a16:creationId xmlns:a16="http://schemas.microsoft.com/office/drawing/2014/main" id="{E6AAB1B2-13A5-6E47-9139-AB47C161869A}"/>
              </a:ext>
            </a:extLst>
          </p:cNvPr>
          <p:cNvSpPr>
            <a:spLocks noGrp="1"/>
          </p:cNvSpPr>
          <p:nvPr>
            <p:ph type="title"/>
          </p:nvPr>
        </p:nvSpPr>
        <p:spPr/>
        <p:txBody>
          <a:bodyPr/>
          <a:lstStyle/>
          <a:p>
            <a:r>
              <a:rPr lang="en-US" altLang="en-US" sz="1500"/>
              <a:t>Figure 5–9 The three possible sequences of the </a:t>
            </a:r>
            <a:r>
              <a:rPr lang="en-US" altLang="en-US" sz="1500" i="1"/>
              <a:t>white</a:t>
            </a:r>
            <a:r>
              <a:rPr lang="en-US" altLang="en-US" sz="1500"/>
              <a:t>, </a:t>
            </a:r>
            <a:r>
              <a:rPr lang="en-US" altLang="en-US" sz="1500" i="1"/>
              <a:t>yellow</a:t>
            </a:r>
            <a:r>
              <a:rPr lang="en-US" altLang="en-US" sz="1500"/>
              <a:t>, and </a:t>
            </a:r>
            <a:r>
              <a:rPr lang="en-US" altLang="en-US" sz="1500" i="1"/>
              <a:t>echinus</a:t>
            </a:r>
            <a:r>
              <a:rPr lang="en-US" altLang="en-US" sz="1500"/>
              <a:t> genes, the results of a double crossover in each case, and the resulting phenotypes produced in a testcross.</a:t>
            </a:r>
          </a:p>
        </p:txBody>
      </p:sp>
      <p:sp>
        <p:nvSpPr>
          <p:cNvPr id="69634" name="Footer Placeholder 4">
            <a:extLst>
              <a:ext uri="{FF2B5EF4-FFF2-40B4-BE49-F238E27FC236}">
                <a16:creationId xmlns:a16="http://schemas.microsoft.com/office/drawing/2014/main" id="{F661DA0F-F129-D84F-8ADE-B38B424341D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898989"/>
                </a:solidFill>
                <a:latin typeface="Calibri" panose="020F0502020204030204" pitchFamily="34" charset="0"/>
              </a:rPr>
              <a:t>© 2015 Pearson Education, Inc.</a:t>
            </a:r>
          </a:p>
        </p:txBody>
      </p:sp>
      <p:pic>
        <p:nvPicPr>
          <p:cNvPr id="69635" name="Picture 1">
            <a:extLst>
              <a:ext uri="{FF2B5EF4-FFF2-40B4-BE49-F238E27FC236}">
                <a16:creationId xmlns:a16="http://schemas.microsoft.com/office/drawing/2014/main" id="{1DCF7002-D07E-ED41-AE75-F27CCDB11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9" y="1968500"/>
            <a:ext cx="64103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29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a:extLst>
              <a:ext uri="{FF2B5EF4-FFF2-40B4-BE49-F238E27FC236}">
                <a16:creationId xmlns:a16="http://schemas.microsoft.com/office/drawing/2014/main" id="{BA8CE9C5-B681-DC47-BC1A-27875036C50C}"/>
              </a:ext>
            </a:extLst>
          </p:cNvPr>
          <p:cNvSpPr>
            <a:spLocks noGrp="1"/>
          </p:cNvSpPr>
          <p:nvPr>
            <p:ph type="title"/>
          </p:nvPr>
        </p:nvSpPr>
        <p:spPr/>
        <p:txBody>
          <a:bodyPr/>
          <a:lstStyle/>
          <a:p>
            <a:endParaRPr lang="en-US" altLang="en-US"/>
          </a:p>
        </p:txBody>
      </p:sp>
      <p:sp>
        <p:nvSpPr>
          <p:cNvPr id="71682" name="Content Placeholder 4">
            <a:extLst>
              <a:ext uri="{FF2B5EF4-FFF2-40B4-BE49-F238E27FC236}">
                <a16:creationId xmlns:a16="http://schemas.microsoft.com/office/drawing/2014/main" id="{1F1CAACD-3AC4-0840-95F5-8309C5FFCC6A}"/>
              </a:ext>
            </a:extLst>
          </p:cNvPr>
          <p:cNvSpPr>
            <a:spLocks noGrp="1"/>
          </p:cNvSpPr>
          <p:nvPr>
            <p:ph idx="1"/>
          </p:nvPr>
        </p:nvSpPr>
        <p:spPr/>
        <p:txBody>
          <a:bodyPr/>
          <a:lstStyle/>
          <a:p>
            <a:r>
              <a:rPr lang="en-US" altLang="en-US"/>
              <a:t>Go back to the table, and identify how the genes would change to make DCO.  </a:t>
            </a:r>
          </a:p>
          <a:p>
            <a:endParaRPr lang="en-US" altLang="en-US"/>
          </a:p>
          <a:p>
            <a:r>
              <a:rPr lang="en-US" altLang="en-US"/>
              <a:t>Play with the orders to turn NCO to DCO.</a:t>
            </a:r>
          </a:p>
          <a:p>
            <a:endParaRPr lang="en-US" altLang="en-US"/>
          </a:p>
          <a:p>
            <a:r>
              <a:rPr lang="en-US" altLang="en-US"/>
              <a:t>The order should be revealed.</a:t>
            </a:r>
          </a:p>
          <a:p>
            <a:endParaRPr lang="en-US" altLang="en-US"/>
          </a:p>
        </p:txBody>
      </p:sp>
    </p:spTree>
    <p:extLst>
      <p:ext uri="{BB962C8B-B14F-4D97-AF65-F5344CB8AC3E}">
        <p14:creationId xmlns:p14="http://schemas.microsoft.com/office/powerpoint/2010/main" val="27263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a:extLst>
              <a:ext uri="{FF2B5EF4-FFF2-40B4-BE49-F238E27FC236}">
                <a16:creationId xmlns:a16="http://schemas.microsoft.com/office/drawing/2014/main" id="{0C770B7C-F867-394F-B783-596C65F4082C}"/>
              </a:ext>
            </a:extLst>
          </p:cNvPr>
          <p:cNvSpPr>
            <a:spLocks noGrp="1"/>
          </p:cNvSpPr>
          <p:nvPr>
            <p:ph type="title"/>
          </p:nvPr>
        </p:nvSpPr>
        <p:spPr/>
        <p:txBody>
          <a:bodyPr/>
          <a:lstStyle/>
          <a:p>
            <a:r>
              <a:rPr lang="en-US" altLang="en-US" sz="1500"/>
              <a:t>Figure 5–9 The three possible sequences of the </a:t>
            </a:r>
            <a:r>
              <a:rPr lang="en-US" altLang="en-US" sz="1500" i="1"/>
              <a:t>white</a:t>
            </a:r>
            <a:r>
              <a:rPr lang="en-US" altLang="en-US" sz="1500"/>
              <a:t>, </a:t>
            </a:r>
            <a:r>
              <a:rPr lang="en-US" altLang="en-US" sz="1500" i="1"/>
              <a:t>yellow</a:t>
            </a:r>
            <a:r>
              <a:rPr lang="en-US" altLang="en-US" sz="1500"/>
              <a:t>, and </a:t>
            </a:r>
            <a:r>
              <a:rPr lang="en-US" altLang="en-US" sz="1500" i="1"/>
              <a:t>echinus</a:t>
            </a:r>
            <a:r>
              <a:rPr lang="en-US" altLang="en-US" sz="1500"/>
              <a:t> genes, the results of a double crossover in each case, and the resulting phenotypes produced in a testcross.</a:t>
            </a:r>
          </a:p>
        </p:txBody>
      </p:sp>
      <p:sp>
        <p:nvSpPr>
          <p:cNvPr id="72706" name="Footer Placeholder 4">
            <a:extLst>
              <a:ext uri="{FF2B5EF4-FFF2-40B4-BE49-F238E27FC236}">
                <a16:creationId xmlns:a16="http://schemas.microsoft.com/office/drawing/2014/main" id="{2BDECA29-97C9-204A-8ABF-65B72F4B4FF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898989"/>
                </a:solidFill>
                <a:latin typeface="Calibri" panose="020F0502020204030204" pitchFamily="34" charset="0"/>
              </a:rPr>
              <a:t>© 2015 Pearson Education, Inc.</a:t>
            </a:r>
          </a:p>
        </p:txBody>
      </p:sp>
      <p:pic>
        <p:nvPicPr>
          <p:cNvPr id="72707" name="Picture 1">
            <a:extLst>
              <a:ext uri="{FF2B5EF4-FFF2-40B4-BE49-F238E27FC236}">
                <a16:creationId xmlns:a16="http://schemas.microsoft.com/office/drawing/2014/main" id="{825226C2-673F-9146-AB2C-3B3D08F2D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9" y="1968500"/>
            <a:ext cx="64103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44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6">
            <a:extLst>
              <a:ext uri="{FF2B5EF4-FFF2-40B4-BE49-F238E27FC236}">
                <a16:creationId xmlns:a16="http://schemas.microsoft.com/office/drawing/2014/main" id="{7827BBAA-C188-D04E-BB9C-64A52A5ACB7B}"/>
              </a:ext>
            </a:extLst>
          </p:cNvPr>
          <p:cNvSpPr txBox="1">
            <a:spLocks noChangeArrowheads="1"/>
          </p:cNvSpPr>
          <p:nvPr/>
        </p:nvSpPr>
        <p:spPr bwMode="auto">
          <a:xfrm>
            <a:off x="7696200" y="5722939"/>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5.7ab</a:t>
            </a:r>
          </a:p>
        </p:txBody>
      </p:sp>
      <p:pic>
        <p:nvPicPr>
          <p:cNvPr id="35842" name="Picture 12">
            <a:extLst>
              <a:ext uri="{FF2B5EF4-FFF2-40B4-BE49-F238E27FC236}">
                <a16:creationId xmlns:a16="http://schemas.microsoft.com/office/drawing/2014/main" id="{8A73B2B0-9C32-0F4F-93C5-89B1E29BA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919"/>
          <a:stretch>
            <a:fillRect/>
          </a:stretch>
        </p:blipFill>
        <p:spPr bwMode="auto">
          <a:xfrm>
            <a:off x="1828801" y="2343151"/>
            <a:ext cx="85328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48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a:extLst>
              <a:ext uri="{FF2B5EF4-FFF2-40B4-BE49-F238E27FC236}">
                <a16:creationId xmlns:a16="http://schemas.microsoft.com/office/drawing/2014/main" id="{31DAE8D0-63C2-E443-9936-D5DF04DA527B}"/>
              </a:ext>
            </a:extLst>
          </p:cNvPr>
          <p:cNvSpPr>
            <a:spLocks noGrp="1"/>
          </p:cNvSpPr>
          <p:nvPr>
            <p:ph type="title"/>
          </p:nvPr>
        </p:nvSpPr>
        <p:spPr/>
        <p:txBody>
          <a:bodyPr/>
          <a:lstStyle/>
          <a:p>
            <a:endParaRPr lang="en-US" altLang="en-US"/>
          </a:p>
        </p:txBody>
      </p:sp>
      <p:sp>
        <p:nvSpPr>
          <p:cNvPr id="4" name="Content Placeholder 3">
            <a:extLst>
              <a:ext uri="{FF2B5EF4-FFF2-40B4-BE49-F238E27FC236}">
                <a16:creationId xmlns:a16="http://schemas.microsoft.com/office/drawing/2014/main" id="{594ECC81-5B32-674C-9FA7-C99783795D51}"/>
              </a:ext>
            </a:extLst>
          </p:cNvPr>
          <p:cNvSpPr>
            <a:spLocks noGrp="1"/>
          </p:cNvSpPr>
          <p:nvPr>
            <p:ph idx="1"/>
          </p:nvPr>
        </p:nvSpPr>
        <p:spPr>
          <a:xfrm>
            <a:off x="3009900" y="2057400"/>
            <a:ext cx="6515100" cy="3829050"/>
          </a:xfrm>
        </p:spPr>
        <p:txBody>
          <a:bodyPr/>
          <a:lstStyle/>
          <a:p>
            <a:pPr marL="0" indent="0">
              <a:buNone/>
              <a:defRPr/>
            </a:pPr>
            <a:r>
              <a:rPr lang="en-US" dirty="0"/>
              <a:t>Which offspring </a:t>
            </a:r>
          </a:p>
          <a:p>
            <a:pPr marL="0" indent="0">
              <a:buNone/>
              <a:defRPr/>
            </a:pPr>
            <a:r>
              <a:rPr lang="en-US" dirty="0"/>
              <a:t>were DCO from </a:t>
            </a:r>
          </a:p>
          <a:p>
            <a:pPr marL="0" indent="0">
              <a:buNone/>
              <a:defRPr/>
            </a:pPr>
            <a:r>
              <a:rPr lang="en-US" dirty="0"/>
              <a:t>the data?</a:t>
            </a:r>
          </a:p>
          <a:p>
            <a:pPr>
              <a:defRPr/>
            </a:pPr>
            <a:endParaRPr lang="en-US" dirty="0"/>
          </a:p>
        </p:txBody>
      </p:sp>
      <p:pic>
        <p:nvPicPr>
          <p:cNvPr id="74755" name="Picture 12">
            <a:extLst>
              <a:ext uri="{FF2B5EF4-FFF2-40B4-BE49-F238E27FC236}">
                <a16:creationId xmlns:a16="http://schemas.microsoft.com/office/drawing/2014/main" id="{69EC6762-8FDD-3942-ADD4-BD09653FB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62"/>
          <a:stretch>
            <a:fillRect/>
          </a:stretch>
        </p:blipFill>
        <p:spPr bwMode="auto">
          <a:xfrm>
            <a:off x="5621338" y="1111250"/>
            <a:ext cx="384651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36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2195608B-0C19-DB4E-ADEA-413EC4A50164}"/>
              </a:ext>
            </a:extLst>
          </p:cNvPr>
          <p:cNvSpPr>
            <a:spLocks noGrp="1"/>
          </p:cNvSpPr>
          <p:nvPr>
            <p:ph type="title"/>
          </p:nvPr>
        </p:nvSpPr>
        <p:spPr/>
        <p:txBody>
          <a:bodyPr/>
          <a:lstStyle/>
          <a:p>
            <a:endParaRPr lang="en-US" altLang="en-US"/>
          </a:p>
        </p:txBody>
      </p:sp>
      <p:sp>
        <p:nvSpPr>
          <p:cNvPr id="75778" name="Content Placeholder 2">
            <a:extLst>
              <a:ext uri="{FF2B5EF4-FFF2-40B4-BE49-F238E27FC236}">
                <a16:creationId xmlns:a16="http://schemas.microsoft.com/office/drawing/2014/main" id="{D5836C39-731C-6842-85F3-250ABD99C74F}"/>
              </a:ext>
            </a:extLst>
          </p:cNvPr>
          <p:cNvSpPr>
            <a:spLocks noGrp="1"/>
          </p:cNvSpPr>
          <p:nvPr>
            <p:ph idx="1"/>
          </p:nvPr>
        </p:nvSpPr>
        <p:spPr/>
        <p:txBody>
          <a:bodyPr/>
          <a:lstStyle/>
          <a:p>
            <a:r>
              <a:rPr lang="en-US" altLang="en-US"/>
              <a:t>Your data shows DCO are consistent with w in the middle. </a:t>
            </a:r>
          </a:p>
          <a:p>
            <a:endParaRPr lang="en-US" altLang="en-US"/>
          </a:p>
          <a:p>
            <a:r>
              <a:rPr lang="en-US" altLang="en-US"/>
              <a:t>Reorder your data to identify the 2 different SCO categories….</a:t>
            </a:r>
          </a:p>
        </p:txBody>
      </p:sp>
    </p:spTree>
    <p:extLst>
      <p:ext uri="{BB962C8B-B14F-4D97-AF65-F5344CB8AC3E}">
        <p14:creationId xmlns:p14="http://schemas.microsoft.com/office/powerpoint/2010/main" val="227378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F1E51E6D-CCD1-514D-B883-29A158ECAC7E}"/>
              </a:ext>
            </a:extLst>
          </p:cNvPr>
          <p:cNvSpPr>
            <a:spLocks noGrp="1"/>
          </p:cNvSpPr>
          <p:nvPr>
            <p:ph type="title" idx="4294967295"/>
          </p:nvPr>
        </p:nvSpPr>
        <p:spPr/>
        <p:txBody>
          <a:bodyPr/>
          <a:lstStyle/>
          <a:p>
            <a:pPr eaLnBrk="1" hangingPunct="1"/>
            <a:r>
              <a:rPr lang="en-US" altLang="en-US"/>
              <a:t>Determining the distances…</a:t>
            </a:r>
          </a:p>
        </p:txBody>
      </p:sp>
      <p:sp>
        <p:nvSpPr>
          <p:cNvPr id="76802" name="Content Placeholder 2">
            <a:extLst>
              <a:ext uri="{FF2B5EF4-FFF2-40B4-BE49-F238E27FC236}">
                <a16:creationId xmlns:a16="http://schemas.microsoft.com/office/drawing/2014/main" id="{9DA844FF-E929-BC47-825A-167BBFC1F047}"/>
              </a:ext>
            </a:extLst>
          </p:cNvPr>
          <p:cNvSpPr>
            <a:spLocks noGrp="1"/>
          </p:cNvSpPr>
          <p:nvPr>
            <p:ph idx="4294967295"/>
          </p:nvPr>
        </p:nvSpPr>
        <p:spPr/>
        <p:txBody>
          <a:bodyPr/>
          <a:lstStyle/>
          <a:p>
            <a:pPr eaLnBrk="1" hangingPunct="1"/>
            <a:r>
              <a:rPr lang="en-US" altLang="en-US"/>
              <a:t>Distance is determined as before…using recombination frequency.  </a:t>
            </a:r>
          </a:p>
          <a:p>
            <a:pPr eaLnBrk="1" hangingPunct="1"/>
            <a:endParaRPr lang="en-US" altLang="en-US"/>
          </a:p>
          <a:p>
            <a:pPr eaLnBrk="1" hangingPunct="1"/>
            <a:r>
              <a:rPr lang="en-US" altLang="en-US"/>
              <a:t>Recombination is sum of SCO (for that interval) and DCO, since DCO occur in both intervals.</a:t>
            </a:r>
          </a:p>
        </p:txBody>
      </p:sp>
    </p:spTree>
    <p:extLst>
      <p:ext uri="{BB962C8B-B14F-4D97-AF65-F5344CB8AC3E}">
        <p14:creationId xmlns:p14="http://schemas.microsoft.com/office/powerpoint/2010/main" val="40593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0BF1BC4-3FB1-3640-B598-82450532D2CD}"/>
              </a:ext>
            </a:extLst>
          </p:cNvPr>
          <p:cNvSpPr>
            <a:spLocks noGrp="1"/>
          </p:cNvSpPr>
          <p:nvPr>
            <p:ph type="title" idx="4294967295"/>
          </p:nvPr>
        </p:nvSpPr>
        <p:spPr/>
        <p:txBody>
          <a:bodyPr/>
          <a:lstStyle/>
          <a:p>
            <a:pPr eaLnBrk="1" hangingPunct="1"/>
            <a:r>
              <a:rPr lang="en-US" altLang="en-US"/>
              <a:t>Determining the distances…</a:t>
            </a:r>
          </a:p>
        </p:txBody>
      </p:sp>
      <p:sp>
        <p:nvSpPr>
          <p:cNvPr id="77826" name="Content Placeholder 2">
            <a:extLst>
              <a:ext uri="{FF2B5EF4-FFF2-40B4-BE49-F238E27FC236}">
                <a16:creationId xmlns:a16="http://schemas.microsoft.com/office/drawing/2014/main" id="{32F5FD86-3675-944E-A449-9AE5C4797513}"/>
              </a:ext>
            </a:extLst>
          </p:cNvPr>
          <p:cNvSpPr>
            <a:spLocks noGrp="1"/>
          </p:cNvSpPr>
          <p:nvPr>
            <p:ph idx="4294967295"/>
          </p:nvPr>
        </p:nvSpPr>
        <p:spPr>
          <a:xfrm>
            <a:off x="3009900" y="1943101"/>
            <a:ext cx="6172200" cy="3394075"/>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cxnSp>
        <p:nvCxnSpPr>
          <p:cNvPr id="7" name="Straight Connector 6">
            <a:extLst>
              <a:ext uri="{FF2B5EF4-FFF2-40B4-BE49-F238E27FC236}">
                <a16:creationId xmlns:a16="http://schemas.microsoft.com/office/drawing/2014/main" id="{F7F178C2-6586-5C41-9384-8C6C029A29E0}"/>
              </a:ext>
            </a:extLst>
          </p:cNvPr>
          <p:cNvCxnSpPr/>
          <p:nvPr/>
        </p:nvCxnSpPr>
        <p:spPr>
          <a:xfrm>
            <a:off x="3867150" y="302895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7765CB-4F6E-2D4D-A1DB-57474A6BE187}"/>
              </a:ext>
            </a:extLst>
          </p:cNvPr>
          <p:cNvCxnSpPr/>
          <p:nvPr/>
        </p:nvCxnSpPr>
        <p:spPr>
          <a:xfrm rot="5400000">
            <a:off x="4238626" y="2886076"/>
            <a:ext cx="2857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44A238-F731-0E48-9FFF-DA0AD18E85D0}"/>
              </a:ext>
            </a:extLst>
          </p:cNvPr>
          <p:cNvCxnSpPr/>
          <p:nvPr/>
        </p:nvCxnSpPr>
        <p:spPr>
          <a:xfrm rot="5400000">
            <a:off x="4982369" y="2885281"/>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9B3745-23D3-9D44-B2F9-74829D500B34}"/>
              </a:ext>
            </a:extLst>
          </p:cNvPr>
          <p:cNvCxnSpPr/>
          <p:nvPr/>
        </p:nvCxnSpPr>
        <p:spPr>
          <a:xfrm rot="5400000">
            <a:off x="6925469" y="2885281"/>
            <a:ext cx="285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895" name="TextBox 11">
            <a:extLst>
              <a:ext uri="{FF2B5EF4-FFF2-40B4-BE49-F238E27FC236}">
                <a16:creationId xmlns:a16="http://schemas.microsoft.com/office/drawing/2014/main" id="{86324B08-582B-5641-A78C-3DC086E0CE36}"/>
              </a:ext>
            </a:extLst>
          </p:cNvPr>
          <p:cNvSpPr txBox="1">
            <a:spLocks noChangeArrowheads="1"/>
          </p:cNvSpPr>
          <p:nvPr/>
        </p:nvSpPr>
        <p:spPr bwMode="auto">
          <a:xfrm>
            <a:off x="4267200" y="2457450"/>
            <a:ext cx="342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y</a:t>
            </a:r>
          </a:p>
        </p:txBody>
      </p:sp>
      <p:sp>
        <p:nvSpPr>
          <p:cNvPr id="37896" name="TextBox 12">
            <a:extLst>
              <a:ext uri="{FF2B5EF4-FFF2-40B4-BE49-F238E27FC236}">
                <a16:creationId xmlns:a16="http://schemas.microsoft.com/office/drawing/2014/main" id="{5E223CB9-9EC3-CF4F-9399-85A3E9B45125}"/>
              </a:ext>
            </a:extLst>
          </p:cNvPr>
          <p:cNvSpPr txBox="1">
            <a:spLocks noChangeArrowheads="1"/>
          </p:cNvSpPr>
          <p:nvPr/>
        </p:nvSpPr>
        <p:spPr bwMode="auto">
          <a:xfrm>
            <a:off x="5489576" y="2400300"/>
            <a:ext cx="309563" cy="30003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w</a:t>
            </a:r>
          </a:p>
        </p:txBody>
      </p:sp>
      <p:sp>
        <p:nvSpPr>
          <p:cNvPr id="37897" name="TextBox 13">
            <a:extLst>
              <a:ext uri="{FF2B5EF4-FFF2-40B4-BE49-F238E27FC236}">
                <a16:creationId xmlns:a16="http://schemas.microsoft.com/office/drawing/2014/main" id="{79848BDA-BA05-0F41-A0DE-8944AC7976EB}"/>
              </a:ext>
            </a:extLst>
          </p:cNvPr>
          <p:cNvSpPr txBox="1">
            <a:spLocks noChangeArrowheads="1"/>
          </p:cNvSpPr>
          <p:nvPr/>
        </p:nvSpPr>
        <p:spPr bwMode="auto">
          <a:xfrm>
            <a:off x="6918325" y="2408239"/>
            <a:ext cx="368300" cy="300037"/>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ec</a:t>
            </a:r>
          </a:p>
        </p:txBody>
      </p:sp>
      <p:sp>
        <p:nvSpPr>
          <p:cNvPr id="37898" name="TextBox 11">
            <a:extLst>
              <a:ext uri="{FF2B5EF4-FFF2-40B4-BE49-F238E27FC236}">
                <a16:creationId xmlns:a16="http://schemas.microsoft.com/office/drawing/2014/main" id="{C9689828-1632-E140-ACA6-E3CE6A158E02}"/>
              </a:ext>
            </a:extLst>
          </p:cNvPr>
          <p:cNvSpPr txBox="1">
            <a:spLocks noChangeArrowheads="1"/>
          </p:cNvSpPr>
          <p:nvPr/>
        </p:nvSpPr>
        <p:spPr bwMode="auto">
          <a:xfrm>
            <a:off x="4095750" y="3143251"/>
            <a:ext cx="1371600" cy="9239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SCO = 1.5%</a:t>
            </a:r>
          </a:p>
          <a:p>
            <a:pPr eaLnBrk="1" hangingPunct="1">
              <a:defRPr/>
            </a:pPr>
            <a:r>
              <a:rPr lang="en-US" sz="1350">
                <a:latin typeface="Arial" charset="0"/>
                <a:cs typeface="Arial" charset="0"/>
              </a:rPr>
              <a:t>DCO = 0.6%</a:t>
            </a:r>
          </a:p>
          <a:p>
            <a:pPr eaLnBrk="1" hangingPunct="1">
              <a:defRPr/>
            </a:pPr>
            <a:endParaRPr lang="en-US" sz="1350">
              <a:latin typeface="Arial" charset="0"/>
              <a:cs typeface="Arial" charset="0"/>
            </a:endParaRPr>
          </a:p>
          <a:p>
            <a:pPr eaLnBrk="1" hangingPunct="1">
              <a:defRPr/>
            </a:pPr>
            <a:r>
              <a:rPr lang="en-US" sz="1350" b="1">
                <a:latin typeface="Arial" charset="0"/>
                <a:cs typeface="Arial" charset="0"/>
              </a:rPr>
              <a:t>1.56 cM</a:t>
            </a:r>
          </a:p>
        </p:txBody>
      </p:sp>
      <p:sp>
        <p:nvSpPr>
          <p:cNvPr id="37899" name="TextBox 12">
            <a:extLst>
              <a:ext uri="{FF2B5EF4-FFF2-40B4-BE49-F238E27FC236}">
                <a16:creationId xmlns:a16="http://schemas.microsoft.com/office/drawing/2014/main" id="{F11D0857-4ECA-5747-8AE6-0E2D6DA84851}"/>
              </a:ext>
            </a:extLst>
          </p:cNvPr>
          <p:cNvSpPr txBox="1">
            <a:spLocks noChangeArrowheads="1"/>
          </p:cNvSpPr>
          <p:nvPr/>
        </p:nvSpPr>
        <p:spPr bwMode="auto">
          <a:xfrm>
            <a:off x="5753100" y="3116264"/>
            <a:ext cx="1371600" cy="92233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SCO = 4.0%</a:t>
            </a:r>
          </a:p>
          <a:p>
            <a:pPr eaLnBrk="1" hangingPunct="1">
              <a:defRPr/>
            </a:pPr>
            <a:r>
              <a:rPr lang="en-US" sz="1350">
                <a:latin typeface="Arial" charset="0"/>
                <a:cs typeface="Arial" charset="0"/>
              </a:rPr>
              <a:t>DCO = 0.6%</a:t>
            </a:r>
          </a:p>
          <a:p>
            <a:pPr eaLnBrk="1" hangingPunct="1">
              <a:defRPr/>
            </a:pPr>
            <a:endParaRPr lang="en-US" sz="1350">
              <a:latin typeface="Arial" charset="0"/>
              <a:cs typeface="Arial" charset="0"/>
            </a:endParaRPr>
          </a:p>
          <a:p>
            <a:pPr eaLnBrk="1" hangingPunct="1">
              <a:defRPr/>
            </a:pPr>
            <a:r>
              <a:rPr lang="en-US" sz="1350" b="1">
                <a:latin typeface="Arial" charset="0"/>
                <a:cs typeface="Arial" charset="0"/>
              </a:rPr>
              <a:t>4.06 cM</a:t>
            </a:r>
          </a:p>
        </p:txBody>
      </p:sp>
    </p:spTree>
    <p:extLst>
      <p:ext uri="{BB962C8B-B14F-4D97-AF65-F5344CB8AC3E}">
        <p14:creationId xmlns:p14="http://schemas.microsoft.com/office/powerpoint/2010/main" val="296740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0BF7FE33-F935-B447-882A-C3AFD9BE2F90}"/>
              </a:ext>
            </a:extLst>
          </p:cNvPr>
          <p:cNvSpPr>
            <a:spLocks noGrp="1"/>
          </p:cNvSpPr>
          <p:nvPr>
            <p:ph type="title"/>
          </p:nvPr>
        </p:nvSpPr>
        <p:spPr/>
        <p:txBody>
          <a:bodyPr/>
          <a:lstStyle/>
          <a:p>
            <a:endParaRPr lang="en-US" altLang="en-US"/>
          </a:p>
        </p:txBody>
      </p:sp>
      <p:sp>
        <p:nvSpPr>
          <p:cNvPr id="78850" name="Content Placeholder 2">
            <a:extLst>
              <a:ext uri="{FF2B5EF4-FFF2-40B4-BE49-F238E27FC236}">
                <a16:creationId xmlns:a16="http://schemas.microsoft.com/office/drawing/2014/main" id="{27402DE1-12C8-9543-83CC-0B0FD6C1A10F}"/>
              </a:ext>
            </a:extLst>
          </p:cNvPr>
          <p:cNvSpPr>
            <a:spLocks noGrp="1"/>
          </p:cNvSpPr>
          <p:nvPr>
            <p:ph idx="1"/>
          </p:nvPr>
        </p:nvSpPr>
        <p:spPr/>
        <p:txBody>
          <a:bodyPr/>
          <a:lstStyle/>
          <a:p>
            <a:r>
              <a:rPr lang="en-US" altLang="en-US"/>
              <a:t>Now sketch the cross (cross A)  that we have set up with our flies and review how we will be able to map the X-linked genes, y, m, and w.</a:t>
            </a:r>
          </a:p>
          <a:p>
            <a:endParaRPr lang="en-US" altLang="en-US"/>
          </a:p>
          <a:p>
            <a:endParaRPr lang="en-US" altLang="en-US"/>
          </a:p>
          <a:p>
            <a:endParaRPr lang="en-US" altLang="en-US"/>
          </a:p>
        </p:txBody>
      </p:sp>
    </p:spTree>
    <p:extLst>
      <p:ext uri="{BB962C8B-B14F-4D97-AF65-F5344CB8AC3E}">
        <p14:creationId xmlns:p14="http://schemas.microsoft.com/office/powerpoint/2010/main" val="82747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640AA511-5962-2042-A667-3177E9C3F5D4}"/>
              </a:ext>
            </a:extLst>
          </p:cNvPr>
          <p:cNvSpPr>
            <a:spLocks noGrp="1"/>
          </p:cNvSpPr>
          <p:nvPr>
            <p:ph type="title"/>
          </p:nvPr>
        </p:nvSpPr>
        <p:spPr/>
        <p:txBody>
          <a:bodyPr/>
          <a:lstStyle/>
          <a:p>
            <a:r>
              <a:rPr lang="en-US" altLang="en-US" dirty="0"/>
              <a:t>Consider genes a, b, and c</a:t>
            </a:r>
          </a:p>
        </p:txBody>
      </p:sp>
      <p:sp>
        <p:nvSpPr>
          <p:cNvPr id="37890" name="Content Placeholder 2">
            <a:extLst>
              <a:ext uri="{FF2B5EF4-FFF2-40B4-BE49-F238E27FC236}">
                <a16:creationId xmlns:a16="http://schemas.microsoft.com/office/drawing/2014/main" id="{45351EE4-AC58-1944-9A00-323130673B20}"/>
              </a:ext>
            </a:extLst>
          </p:cNvPr>
          <p:cNvSpPr>
            <a:spLocks noGrp="1"/>
          </p:cNvSpPr>
          <p:nvPr>
            <p:ph idx="1"/>
          </p:nvPr>
        </p:nvSpPr>
        <p:spPr/>
        <p:txBody>
          <a:bodyPr/>
          <a:lstStyle/>
          <a:p>
            <a:r>
              <a:rPr lang="en-US" altLang="en-US" dirty="0"/>
              <a:t>Offspring should show new (non parental) combinations of a and b alleles.</a:t>
            </a:r>
          </a:p>
          <a:p>
            <a:r>
              <a:rPr lang="en-US" altLang="en-US" dirty="0"/>
              <a:t>Offspring should show new (non parental) combinations of b and c alleles.</a:t>
            </a:r>
          </a:p>
          <a:p>
            <a:r>
              <a:rPr lang="en-US" altLang="en-US" dirty="0"/>
              <a:t>a and c alleles remain in parental combinations.</a:t>
            </a:r>
          </a:p>
          <a:p>
            <a:endParaRPr lang="en-US" altLang="en-US" dirty="0"/>
          </a:p>
          <a:p>
            <a:endParaRPr lang="en-US" altLang="en-US" dirty="0"/>
          </a:p>
          <a:p>
            <a:pPr marL="0" indent="0">
              <a:buNone/>
            </a:pPr>
            <a:r>
              <a:rPr lang="en-US" altLang="en-US" dirty="0"/>
              <a:t>*Depending on the gene(s)/trait(s) analyzed, it’s difficult or impossible to note XO occurred.</a:t>
            </a:r>
          </a:p>
          <a:p>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77290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6">
            <a:extLst>
              <a:ext uri="{FF2B5EF4-FFF2-40B4-BE49-F238E27FC236}">
                <a16:creationId xmlns:a16="http://schemas.microsoft.com/office/drawing/2014/main" id="{4DA9405A-099B-034C-AE57-593A00D4FBAC}"/>
              </a:ext>
            </a:extLst>
          </p:cNvPr>
          <p:cNvSpPr txBox="1">
            <a:spLocks noChangeArrowheads="1"/>
          </p:cNvSpPr>
          <p:nvPr/>
        </p:nvSpPr>
        <p:spPr bwMode="auto">
          <a:xfrm>
            <a:off x="7696200" y="5722939"/>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5.12</a:t>
            </a:r>
          </a:p>
        </p:txBody>
      </p:sp>
      <p:pic>
        <p:nvPicPr>
          <p:cNvPr id="38914" name="Picture 12">
            <a:extLst>
              <a:ext uri="{FF2B5EF4-FFF2-40B4-BE49-F238E27FC236}">
                <a16:creationId xmlns:a16="http://schemas.microsoft.com/office/drawing/2014/main" id="{032C00E4-93F0-1741-BCD6-00D4A22B3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54"/>
          <a:stretch>
            <a:fillRect/>
          </a:stretch>
        </p:blipFill>
        <p:spPr bwMode="auto">
          <a:xfrm>
            <a:off x="1251858" y="2604410"/>
            <a:ext cx="9149444" cy="428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1">
            <a:extLst>
              <a:ext uri="{FF2B5EF4-FFF2-40B4-BE49-F238E27FC236}">
                <a16:creationId xmlns:a16="http://schemas.microsoft.com/office/drawing/2014/main" id="{F77DFB2E-6C20-554E-B70D-19833142DF01}"/>
              </a:ext>
            </a:extLst>
          </p:cNvPr>
          <p:cNvSpPr txBox="1">
            <a:spLocks noChangeArrowheads="1"/>
          </p:cNvSpPr>
          <p:nvPr/>
        </p:nvSpPr>
        <p:spPr bwMode="auto">
          <a:xfrm>
            <a:off x="642258" y="71346"/>
            <a:ext cx="941772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t>The sister chromatids involved in the crossovers can also obscure/confuse the observation of recombination between linked genes. </a:t>
            </a:r>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Observe 3 examples in which 2 XO occurred between A and B</a:t>
            </a:r>
          </a:p>
        </p:txBody>
      </p:sp>
    </p:spTree>
    <p:extLst>
      <p:ext uri="{BB962C8B-B14F-4D97-AF65-F5344CB8AC3E}">
        <p14:creationId xmlns:p14="http://schemas.microsoft.com/office/powerpoint/2010/main" val="173594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90989A7-3BB8-1B48-ACC4-3152923B8D5C}"/>
              </a:ext>
            </a:extLst>
          </p:cNvPr>
          <p:cNvSpPr>
            <a:spLocks noGrp="1"/>
          </p:cNvSpPr>
          <p:nvPr>
            <p:ph type="title"/>
          </p:nvPr>
        </p:nvSpPr>
        <p:spPr/>
        <p:txBody>
          <a:bodyPr/>
          <a:lstStyle/>
          <a:p>
            <a:r>
              <a:rPr lang="en-US" altLang="en-US" dirty="0"/>
              <a:t>Reminder…</a:t>
            </a:r>
            <a:br>
              <a:rPr lang="en-US" altLang="en-US" dirty="0"/>
            </a:br>
            <a:r>
              <a:rPr lang="en-US" altLang="en-US" dirty="0"/>
              <a:t>Recombination mapping has limitations </a:t>
            </a:r>
          </a:p>
        </p:txBody>
      </p:sp>
      <p:sp>
        <p:nvSpPr>
          <p:cNvPr id="40962" name="Content Placeholder 2">
            <a:extLst>
              <a:ext uri="{FF2B5EF4-FFF2-40B4-BE49-F238E27FC236}">
                <a16:creationId xmlns:a16="http://schemas.microsoft.com/office/drawing/2014/main" id="{8B3E4A1F-7618-6542-BE9B-7488A4536700}"/>
              </a:ext>
            </a:extLst>
          </p:cNvPr>
          <p:cNvSpPr>
            <a:spLocks noGrp="1"/>
          </p:cNvSpPr>
          <p:nvPr>
            <p:ph idx="1"/>
          </p:nvPr>
        </p:nvSpPr>
        <p:spPr/>
        <p:txBody>
          <a:bodyPr>
            <a:normAutofit/>
          </a:bodyPr>
          <a:lstStyle/>
          <a:p>
            <a:r>
              <a:rPr lang="en-US" altLang="en-US" sz="3200" dirty="0"/>
              <a:t>We may over- or underestimate the distance between 2 genes.</a:t>
            </a:r>
          </a:p>
          <a:p>
            <a:endParaRPr lang="en-US" altLang="en-US" sz="3200" dirty="0"/>
          </a:p>
          <a:p>
            <a:r>
              <a:rPr lang="en-US" altLang="en-US" sz="3200" dirty="0"/>
              <a:t>Bottom line…recombination mapping is most accurate for more closely spaced loci. </a:t>
            </a:r>
          </a:p>
          <a:p>
            <a:pPr lvl="1"/>
            <a:r>
              <a:rPr lang="en-US" altLang="en-US" sz="3200" dirty="0">
                <a:solidFill>
                  <a:srgbClr val="FF0000"/>
                </a:solidFill>
              </a:rPr>
              <a:t>However…multiple cross-overs help us in certain aspects of mapping----Putting genes in a linear order.</a:t>
            </a:r>
          </a:p>
        </p:txBody>
      </p:sp>
    </p:spTree>
    <p:extLst>
      <p:ext uri="{BB962C8B-B14F-4D97-AF65-F5344CB8AC3E}">
        <p14:creationId xmlns:p14="http://schemas.microsoft.com/office/powerpoint/2010/main" val="380694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FFC42EC-D2F3-D844-9D18-CF28A5121B30}"/>
              </a:ext>
            </a:extLst>
          </p:cNvPr>
          <p:cNvSpPr>
            <a:spLocks noGrp="1"/>
          </p:cNvSpPr>
          <p:nvPr>
            <p:ph type="title"/>
          </p:nvPr>
        </p:nvSpPr>
        <p:spPr>
          <a:xfrm>
            <a:off x="762000" y="293915"/>
            <a:ext cx="10591800" cy="1690688"/>
          </a:xfrm>
        </p:spPr>
        <p:txBody>
          <a:bodyPr>
            <a:normAutofit fontScale="90000"/>
          </a:bodyPr>
          <a:lstStyle/>
          <a:p>
            <a:r>
              <a:rPr lang="en-US" altLang="en-US" sz="3200" dirty="0"/>
              <a:t>Recall… </a:t>
            </a:r>
            <a:r>
              <a:rPr lang="en-US" altLang="en-US" sz="3100" dirty="0"/>
              <a:t>Initially mapping required multiple, 2-point crosses.  Then the 2-point crosses could be put together to make a map with gene order and distances.</a:t>
            </a:r>
            <a:br>
              <a:rPr lang="en-US" altLang="en-US" dirty="0"/>
            </a:br>
            <a:endParaRPr lang="en-US" altLang="en-US" dirty="0"/>
          </a:p>
        </p:txBody>
      </p:sp>
      <p:sp>
        <p:nvSpPr>
          <p:cNvPr id="43010" name="Content Placeholder 2">
            <a:extLst>
              <a:ext uri="{FF2B5EF4-FFF2-40B4-BE49-F238E27FC236}">
                <a16:creationId xmlns:a16="http://schemas.microsoft.com/office/drawing/2014/main" id="{11D7941A-F6D5-4B44-A2A6-1E4AC1C05D11}"/>
              </a:ext>
            </a:extLst>
          </p:cNvPr>
          <p:cNvSpPr>
            <a:spLocks noGrp="1"/>
          </p:cNvSpPr>
          <p:nvPr>
            <p:ph idx="1"/>
          </p:nvPr>
        </p:nvSpPr>
        <p:spPr>
          <a:xfrm>
            <a:off x="859971" y="2057400"/>
            <a:ext cx="9350829" cy="3755571"/>
          </a:xfrm>
        </p:spPr>
        <p:txBody>
          <a:bodyPr/>
          <a:lstStyle/>
          <a:p>
            <a:r>
              <a:rPr lang="en-US" altLang="en-US" dirty="0"/>
              <a:t>Sturtevant noted that recombination frequencies were approximately additive, allowing the order of genes to be determined.</a:t>
            </a:r>
          </a:p>
          <a:p>
            <a:endParaRPr lang="en-US" altLang="en-US" dirty="0"/>
          </a:p>
          <a:p>
            <a:r>
              <a:rPr lang="en-US" altLang="en-US" dirty="0"/>
              <a:t>In 3 separate crosses:    	 </a:t>
            </a:r>
          </a:p>
          <a:p>
            <a:pPr lvl="1"/>
            <a:r>
              <a:rPr lang="en-US" altLang="en-US" dirty="0"/>
              <a:t>y-w frequency is 0.5%		</a:t>
            </a:r>
          </a:p>
          <a:p>
            <a:pPr lvl="1"/>
            <a:r>
              <a:rPr lang="en-US" altLang="en-US" dirty="0"/>
              <a:t>w-m frequency is 35.4		</a:t>
            </a:r>
          </a:p>
          <a:p>
            <a:pPr lvl="1"/>
            <a:r>
              <a:rPr lang="en-US" altLang="en-US" dirty="0"/>
              <a:t>y-m frequency is 34.5 %</a:t>
            </a:r>
          </a:p>
        </p:txBody>
      </p:sp>
      <p:sp>
        <p:nvSpPr>
          <p:cNvPr id="49155" name="TextBox 3">
            <a:extLst>
              <a:ext uri="{FF2B5EF4-FFF2-40B4-BE49-F238E27FC236}">
                <a16:creationId xmlns:a16="http://schemas.microsoft.com/office/drawing/2014/main" id="{1C23C00A-743F-EC47-8D3A-CF8E587F2A96}"/>
              </a:ext>
            </a:extLst>
          </p:cNvPr>
          <p:cNvSpPr txBox="1">
            <a:spLocks noChangeArrowheads="1"/>
          </p:cNvSpPr>
          <p:nvPr/>
        </p:nvSpPr>
        <p:spPr bwMode="auto">
          <a:xfrm>
            <a:off x="5159829" y="4465864"/>
            <a:ext cx="4419600" cy="508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dirty="0">
                <a:solidFill>
                  <a:srgbClr val="FF0000"/>
                </a:solidFill>
                <a:ea typeface="MS PGothic" charset="0"/>
                <a:cs typeface="MS PGothic" charset="0"/>
              </a:rPr>
              <a:t>**Which genes are on the outside?  Which gene is in the middle?</a:t>
            </a:r>
          </a:p>
        </p:txBody>
      </p:sp>
    </p:spTree>
    <p:extLst>
      <p:ext uri="{BB962C8B-B14F-4D97-AF65-F5344CB8AC3E}">
        <p14:creationId xmlns:p14="http://schemas.microsoft.com/office/powerpoint/2010/main" val="238739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6">
            <a:extLst>
              <a:ext uri="{FF2B5EF4-FFF2-40B4-BE49-F238E27FC236}">
                <a16:creationId xmlns:a16="http://schemas.microsoft.com/office/drawing/2014/main" id="{C1F7A2C7-8585-D846-AF94-9D3FA53259F8}"/>
              </a:ext>
            </a:extLst>
          </p:cNvPr>
          <p:cNvSpPr txBox="1">
            <a:spLocks noChangeArrowheads="1"/>
          </p:cNvSpPr>
          <p:nvPr/>
        </p:nvSpPr>
        <p:spPr bwMode="auto">
          <a:xfrm>
            <a:off x="7696200" y="5722939"/>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5.4</a:t>
            </a:r>
          </a:p>
        </p:txBody>
      </p:sp>
      <p:pic>
        <p:nvPicPr>
          <p:cNvPr id="44034" name="Picture 12">
            <a:extLst>
              <a:ext uri="{FF2B5EF4-FFF2-40B4-BE49-F238E27FC236}">
                <a16:creationId xmlns:a16="http://schemas.microsoft.com/office/drawing/2014/main" id="{5176C0C7-1401-614D-BDF2-C846E5A4B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1828801" y="2684464"/>
            <a:ext cx="85328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27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B911587B-5C58-2D46-A2A0-BD18A81062B2}"/>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FE3AE9C7-AD8E-8445-B299-3724C217A1E6}"/>
              </a:ext>
            </a:extLst>
          </p:cNvPr>
          <p:cNvSpPr>
            <a:spLocks noGrp="1"/>
          </p:cNvSpPr>
          <p:nvPr>
            <p:ph idx="1"/>
          </p:nvPr>
        </p:nvSpPr>
        <p:spPr/>
        <p:txBody>
          <a:bodyPr/>
          <a:lstStyle/>
          <a:p>
            <a:r>
              <a:rPr lang="en-US" altLang="en-US"/>
              <a:t>Discovery that multiple X.O can occur between loci actually simplified chromosome mapping,  allowing multiple loci to be mapped in a </a:t>
            </a:r>
            <a:r>
              <a:rPr lang="en-US" altLang="en-US" b="1" i="1"/>
              <a:t>single cross</a:t>
            </a:r>
            <a:r>
              <a:rPr lang="en-US" altLang="en-US"/>
              <a:t>.</a:t>
            </a:r>
          </a:p>
        </p:txBody>
      </p:sp>
    </p:spTree>
    <p:extLst>
      <p:ext uri="{BB962C8B-B14F-4D97-AF65-F5344CB8AC3E}">
        <p14:creationId xmlns:p14="http://schemas.microsoft.com/office/powerpoint/2010/main" val="126860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1333</Words>
  <Application>Microsoft Macintosh PowerPoint</Application>
  <PresentationFormat>Widescreen</PresentationFormat>
  <Paragraphs>154</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LegacySans-Medium</vt:lpstr>
      <vt:lpstr>Office Theme</vt:lpstr>
      <vt:lpstr>Genetics Lab</vt:lpstr>
      <vt:lpstr>PowerPoint Presentation</vt:lpstr>
      <vt:lpstr>PowerPoint Presentation</vt:lpstr>
      <vt:lpstr>Consider genes a, b, and c</vt:lpstr>
      <vt:lpstr>PowerPoint Presentation</vt:lpstr>
      <vt:lpstr>Reminder… Recombination mapping has limitations </vt:lpstr>
      <vt:lpstr>Recall… Initially mapping required multiple, 2-point crosses.  Then the 2-point crosses could be put together to make a map with gene order and distances. </vt:lpstr>
      <vt:lpstr>PowerPoint Presentation</vt:lpstr>
      <vt:lpstr>PowerPoint Presentation</vt:lpstr>
      <vt:lpstr>  Consider again, genes that are distantly spaced on the same chromosome.  They are more likely to have more than one X.0. occur between them. </vt:lpstr>
      <vt:lpstr>Some background…</vt:lpstr>
      <vt:lpstr>PowerPoint Presentation</vt:lpstr>
      <vt:lpstr>PowerPoint Presentation</vt:lpstr>
      <vt:lpstr>What would DCO look like in this map?</vt:lpstr>
      <vt:lpstr>What would DCO look like in this map?</vt:lpstr>
      <vt:lpstr>PowerPoint Presentation</vt:lpstr>
      <vt:lpstr>PowerPoint Presentation</vt:lpstr>
      <vt:lpstr>3 basic requirements for successful 3-point mapping</vt:lpstr>
      <vt:lpstr>PowerPoint Presentation</vt:lpstr>
      <vt:lpstr>PowerPoint Presentation</vt:lpstr>
      <vt:lpstr>Knowing the design of the cross,  3 types of offspring should be evident. </vt:lpstr>
      <vt:lpstr>PowerPoint Presentation</vt:lpstr>
      <vt:lpstr>Textbook example…</vt:lpstr>
      <vt:lpstr>PowerPoint Presentation</vt:lpstr>
      <vt:lpstr>PowerPoint Presentation</vt:lpstr>
      <vt:lpstr>What are the possible orders for 3 genes?</vt:lpstr>
      <vt:lpstr>Figure 5–9 The three possible sequences of the white, yellow, and echinus genes, the results of a double crossover in each case, and the resulting phenotypes produced in a testcross.</vt:lpstr>
      <vt:lpstr>PowerPoint Presentation</vt:lpstr>
      <vt:lpstr>Figure 5–9 The three possible sequences of the white, yellow, and echinus genes, the results of a double crossover in each case, and the resulting phenotypes produced in a testcross.</vt:lpstr>
      <vt:lpstr>PowerPoint Presentation</vt:lpstr>
      <vt:lpstr>PowerPoint Presentation</vt:lpstr>
      <vt:lpstr>Determining the distances…</vt:lpstr>
      <vt:lpstr>Determining the distances…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Lab</dc:title>
  <dc:creator>Super, Heidi</dc:creator>
  <cp:lastModifiedBy>Super, Heidi</cp:lastModifiedBy>
  <cp:revision>2</cp:revision>
  <dcterms:created xsi:type="dcterms:W3CDTF">2019-11-14T08:55:03Z</dcterms:created>
  <dcterms:modified xsi:type="dcterms:W3CDTF">2019-11-14T18:07:14Z</dcterms:modified>
</cp:coreProperties>
</file>